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12"/>
  </p:handoutMasterIdLst>
  <p:sldIdLst>
    <p:sldId id="258" r:id="rId2"/>
    <p:sldId id="292" r:id="rId3"/>
    <p:sldId id="293" r:id="rId4"/>
    <p:sldId id="294" r:id="rId5"/>
    <p:sldId id="295" r:id="rId6"/>
    <p:sldId id="296" r:id="rId7"/>
    <p:sldId id="297" r:id="rId8"/>
    <p:sldId id="298" r:id="rId9"/>
    <p:sldId id="299" r:id="rId10"/>
    <p:sldId id="291"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CC"/>
    <a:srgbClr val="006600"/>
    <a:srgbClr val="3333CC"/>
    <a:srgbClr val="FF0066"/>
    <a:srgbClr val="FF00FF"/>
    <a:srgbClr val="6600FF"/>
    <a:srgbClr val="CC66FF"/>
    <a:srgbClr val="00CC00"/>
    <a:srgbClr val="0099FF"/>
    <a:srgbClr val="B8F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p:cViewPr varScale="1">
        <p:scale>
          <a:sx n="74" d="100"/>
          <a:sy n="74" d="100"/>
        </p:scale>
        <p:origin x="576" y="72"/>
      </p:cViewPr>
      <p:guideLst>
        <p:guide orient="horz" pos="2160"/>
        <p:guide pos="3840"/>
      </p:guideLst>
    </p:cSldViewPr>
  </p:slideViewPr>
  <p:notesTextViewPr>
    <p:cViewPr>
      <p:scale>
        <a:sx n="100" d="100"/>
        <a:sy n="100" d="100"/>
      </p:scale>
      <p:origin x="0" y="0"/>
    </p:cViewPr>
  </p:notesTextViewPr>
  <p:sorterViewPr>
    <p:cViewPr>
      <p:scale>
        <a:sx n="100" d="100"/>
        <a:sy n="100" d="100"/>
      </p:scale>
      <p:origin x="0" y="0"/>
    </p:cViewPr>
  </p:sorterViewPr>
  <p:notesViewPr>
    <p:cSldViewPr>
      <p:cViewPr varScale="1">
        <p:scale>
          <a:sx n="57" d="100"/>
          <a:sy n="57" d="100"/>
        </p:scale>
        <p:origin x="2832" y="72"/>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5B1284F-3A5C-4FAF-A435-74462183D5DD}" type="datetimeFigureOut">
              <a:rPr lang="en-US" smtClean="0"/>
              <a:t>07-Aug-18</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0078A526-855F-4832-B1D5-998C55BDCEF2}" type="slidenum">
              <a:rPr lang="en-US" smtClean="0"/>
              <a:t>‹#›</a:t>
            </a:fld>
            <a:endParaRPr lang="en-US"/>
          </a:p>
        </p:txBody>
      </p:sp>
    </p:spTree>
    <p:extLst>
      <p:ext uri="{BB962C8B-B14F-4D97-AF65-F5344CB8AC3E}">
        <p14:creationId xmlns:p14="http://schemas.microsoft.com/office/powerpoint/2010/main" val="2851856529"/>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cxnSp>
        <p:nvCxnSpPr>
          <p:cNvPr id="10" name="Straight Connector 9"/>
          <p:cNvCxnSpPr/>
          <p:nvPr userDrawn="1"/>
        </p:nvCxnSpPr>
        <p:spPr>
          <a:xfrm>
            <a:off x="152400" y="990600"/>
            <a:ext cx="11863136" cy="0"/>
          </a:xfrm>
          <a:prstGeom prst="line">
            <a:avLst/>
          </a:prstGeom>
          <a:ln w="57150">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
        <p:nvSpPr>
          <p:cNvPr id="2" name="TextBox 1"/>
          <p:cNvSpPr txBox="1"/>
          <p:nvPr userDrawn="1"/>
        </p:nvSpPr>
        <p:spPr>
          <a:xfrm>
            <a:off x="457200" y="134203"/>
            <a:ext cx="10820400" cy="830997"/>
          </a:xfrm>
          <a:prstGeom prst="rect">
            <a:avLst/>
          </a:prstGeom>
          <a:noFill/>
        </p:spPr>
        <p:txBody>
          <a:bodyPr wrap="square" rtlCol="0">
            <a:spAutoFit/>
          </a:bodyPr>
          <a:lstStyle/>
          <a:p>
            <a:pPr algn="ctr"/>
            <a:r>
              <a:rPr lang="en-US" sz="2400" b="1" dirty="0" smtClean="0">
                <a:solidFill>
                  <a:schemeClr val="bg1"/>
                </a:solidFill>
                <a:latin typeface="Tahoma" panose="020B0604030504040204" pitchFamily="34" charset="0"/>
                <a:ea typeface="Tahoma" panose="020B0604030504040204" pitchFamily="34" charset="0"/>
                <a:cs typeface="Tahoma" panose="020B0604030504040204" pitchFamily="34" charset="0"/>
              </a:rPr>
              <a:t>TRƯỜNG</a:t>
            </a:r>
            <a:r>
              <a:rPr lang="en-US" sz="2400" b="1" baseline="0" dirty="0" smtClean="0">
                <a:solidFill>
                  <a:schemeClr val="bg1"/>
                </a:solidFill>
                <a:latin typeface="Tahoma" panose="020B0604030504040204" pitchFamily="34" charset="0"/>
                <a:ea typeface="Tahoma" panose="020B0604030504040204" pitchFamily="34" charset="0"/>
                <a:cs typeface="Tahoma" panose="020B0604030504040204" pitchFamily="34" charset="0"/>
              </a:rPr>
              <a:t> CAO ĐẲNG LÝ TỰ TRỌNG TP. </a:t>
            </a:r>
            <a:r>
              <a:rPr lang="en-US" sz="2400" b="1" baseline="0" dirty="0" smtClean="0">
                <a:solidFill>
                  <a:schemeClr val="bg1"/>
                </a:solidFill>
                <a:latin typeface="Tahoma" panose="020B0604030504040204" pitchFamily="34" charset="0"/>
                <a:ea typeface="Tahoma" panose="020B0604030504040204" pitchFamily="34" charset="0"/>
                <a:cs typeface="Tahoma" panose="020B0604030504040204" pitchFamily="34" charset="0"/>
              </a:rPr>
              <a:t>HCM</a:t>
            </a:r>
          </a:p>
          <a:p>
            <a:pPr algn="ctr"/>
            <a:r>
              <a:rPr lang="en-US" sz="2400" b="1" baseline="0" dirty="0" smtClean="0">
                <a:solidFill>
                  <a:schemeClr val="bg1"/>
                </a:solidFill>
                <a:latin typeface="Tahoma" panose="020B0604030504040204" pitchFamily="34" charset="0"/>
                <a:ea typeface="Tahoma" panose="020B0604030504040204" pitchFamily="34" charset="0"/>
                <a:cs typeface="Tahoma" panose="020B0604030504040204" pitchFamily="34" charset="0"/>
              </a:rPr>
              <a:t>KHOA CÔNG NGHỆ CƠ KHÍ</a:t>
            </a:r>
            <a:endParaRPr lang="en-US" sz="24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8" name="Rectangle 7"/>
          <p:cNvSpPr/>
          <p:nvPr userDrawn="1"/>
        </p:nvSpPr>
        <p:spPr>
          <a:xfrm>
            <a:off x="152400" y="6400800"/>
            <a:ext cx="11875836" cy="381000"/>
          </a:xfrm>
          <a:prstGeom prst="rect">
            <a:avLst/>
          </a:prstGeom>
          <a:solidFill>
            <a:srgbClr val="00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bg1">
                    <a:lumMod val="95000"/>
                  </a:schemeClr>
                </a:solidFill>
              </a:rPr>
              <a:t>THIẾT</a:t>
            </a:r>
            <a:r>
              <a:rPr lang="en-US" sz="2000" b="1" baseline="0" dirty="0" smtClean="0">
                <a:solidFill>
                  <a:schemeClr val="bg1">
                    <a:lumMod val="95000"/>
                  </a:schemeClr>
                </a:solidFill>
              </a:rPr>
              <a:t> KẾ VÀ THI CÔNG PHẦN CƠ KHÍ MÁY PHAY CNC DÙNG TRONG ĐÀO TẠO NGHỀ</a:t>
            </a:r>
            <a:endParaRPr lang="en-US" sz="2000" b="1" dirty="0">
              <a:solidFill>
                <a:schemeClr val="bg1">
                  <a:lumMod val="95000"/>
                </a:schemeClr>
              </a:solidFill>
            </a:endParaRPr>
          </a:p>
        </p:txBody>
      </p:sp>
      <p:cxnSp>
        <p:nvCxnSpPr>
          <p:cNvPr id="10" name="Straight Connector 9"/>
          <p:cNvCxnSpPr/>
          <p:nvPr userDrawn="1"/>
        </p:nvCxnSpPr>
        <p:spPr>
          <a:xfrm>
            <a:off x="152400" y="990600"/>
            <a:ext cx="11863136" cy="0"/>
          </a:xfrm>
          <a:prstGeom prst="line">
            <a:avLst/>
          </a:prstGeom>
          <a:ln w="57150">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50" r:id="rId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5867400" y="2286000"/>
            <a:ext cx="5577974" cy="2062103"/>
          </a:xfrm>
          <a:prstGeom prst="rect">
            <a:avLst/>
          </a:prstGeom>
          <a:noFill/>
        </p:spPr>
        <p:txBody>
          <a:bodyPr wrap="square" rtlCol="0">
            <a:spAutoFit/>
          </a:bodyPr>
          <a:lstStyle/>
          <a:p>
            <a:pPr algn="ctr"/>
            <a:r>
              <a:rPr lang="en-US" sz="3200" b="1" dirty="0" smtClean="0">
                <a:solidFill>
                  <a:srgbClr val="C00000"/>
                </a:solidFill>
                <a:latin typeface="Arial" panose="020B0604020202020204" pitchFamily="34" charset="0"/>
                <a:ea typeface="Tahoma" panose="020B0604030504040204" pitchFamily="34" charset="0"/>
                <a:cs typeface="Arial" panose="020B0604020202020204" pitchFamily="34" charset="0"/>
              </a:rPr>
              <a:t>THIẾT KẾ VÀ THI CÔNG PHẦN CƠ KHÍ MÁY PHAY CNC DÙNG TRONG ĐÀO TẠO NGHỀ</a:t>
            </a:r>
            <a:endParaRPr lang="en-US" sz="3200" b="1" dirty="0">
              <a:solidFill>
                <a:srgbClr val="C00000"/>
              </a:solidFill>
              <a:latin typeface="Arial" panose="020B0604020202020204" pitchFamily="34" charset="0"/>
              <a:ea typeface="Tahoma" panose="020B0604030504040204" pitchFamily="34" charset="0"/>
              <a:cs typeface="Arial" panose="020B0604020202020204" pitchFamily="34" charset="0"/>
            </a:endParaRP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2000" y="1447800"/>
            <a:ext cx="4419600" cy="4419600"/>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76600" y="1143000"/>
            <a:ext cx="5424883" cy="461665"/>
          </a:xfrm>
          <a:prstGeom prst="rect">
            <a:avLst/>
          </a:prstGeom>
        </p:spPr>
        <p:txBody>
          <a:bodyPr wrap="none">
            <a:spAutoFit/>
          </a:bodyPr>
          <a:lstStyle/>
          <a:p>
            <a:r>
              <a:rPr lang="en-US" sz="2400" b="1" spc="80" dirty="0">
                <a:solidFill>
                  <a:srgbClr val="3333CC"/>
                </a:solidFill>
                <a:latin typeface="Tahoma" panose="020B0604030504040204" pitchFamily="34" charset="0"/>
                <a:ea typeface="Tahoma" panose="020B0604030504040204" pitchFamily="34" charset="0"/>
                <a:cs typeface="Tahoma" panose="020B0604030504040204" pitchFamily="34" charset="0"/>
              </a:rPr>
              <a:t>Tổng quan tình hình nghiên cứu</a:t>
            </a:r>
            <a:endParaRPr lang="en-US" sz="2400" dirty="0">
              <a:solidFill>
                <a:srgbClr val="3333CC"/>
              </a:solidFill>
              <a:latin typeface="Tahoma" panose="020B0604030504040204" pitchFamily="34" charset="0"/>
              <a:ea typeface="Tahoma" panose="020B0604030504040204" pitchFamily="34" charset="0"/>
              <a:cs typeface="Tahoma" panose="020B0604030504040204" pitchFamily="34" charset="0"/>
            </a:endParaRPr>
          </a:p>
        </p:txBody>
      </p:sp>
      <p:sp>
        <p:nvSpPr>
          <p:cNvPr id="3" name="Rectangle 2"/>
          <p:cNvSpPr/>
          <p:nvPr/>
        </p:nvSpPr>
        <p:spPr>
          <a:xfrm>
            <a:off x="5562600" y="1981200"/>
            <a:ext cx="5715000" cy="4247317"/>
          </a:xfrm>
          <a:prstGeom prst="rect">
            <a:avLst/>
          </a:prstGeom>
        </p:spPr>
        <p:txBody>
          <a:bodyPr wrap="square">
            <a:spAutoFit/>
          </a:bodyPr>
          <a:lstStyle/>
          <a:p>
            <a:pPr algn="just">
              <a:lnSpc>
                <a:spcPct val="150000"/>
              </a:lnSpc>
              <a:spcAft>
                <a:spcPts val="0"/>
              </a:spcAft>
            </a:pPr>
            <a:r>
              <a:rPr lang="en-US" sz="2000" dirty="0">
                <a:latin typeface="Tahoma" panose="020B0604030504040204" pitchFamily="34" charset="0"/>
                <a:ea typeface="Tahoma" panose="020B0604030504040204" pitchFamily="34" charset="0"/>
                <a:cs typeface="Tahoma" panose="020B0604030504040204" pitchFamily="34" charset="0"/>
              </a:rPr>
              <a:t>Tại thị trường Việt Nam hiện nay, các máy CNC do Đài Loan và Trung Quốc sản xuất có phần điều khiển mua của các hãng nổi tiếng như FANUC, MITSHUBISHI,... có giá bán khá phù hợp </a:t>
            </a:r>
            <a:r>
              <a:rPr lang="en-US" sz="2000" dirty="0" smtClean="0">
                <a:latin typeface="Tahoma" panose="020B0604030504040204" pitchFamily="34" charset="0"/>
                <a:ea typeface="Tahoma" panose="020B0604030504040204" pitchFamily="34" charset="0"/>
                <a:cs typeface="Tahoma" panose="020B0604030504040204" pitchFamily="34" charset="0"/>
              </a:rPr>
              <a:t>song </a:t>
            </a:r>
            <a:r>
              <a:rPr lang="en-US" sz="2000" dirty="0">
                <a:latin typeface="Tahoma" panose="020B0604030504040204" pitchFamily="34" charset="0"/>
                <a:ea typeface="Tahoma" panose="020B0604030504040204" pitchFamily="34" charset="0"/>
                <a:cs typeface="Tahoma" panose="020B0604030504040204" pitchFamily="34" charset="0"/>
              </a:rPr>
              <a:t>còn yếu các khâu như đào tạo, dịch vụ sửa chữa </a:t>
            </a:r>
            <a:r>
              <a:rPr lang="en-US" sz="2000" dirty="0" smtClean="0">
                <a:latin typeface="Tahoma" panose="020B0604030504040204" pitchFamily="34" charset="0"/>
                <a:ea typeface="Tahoma" panose="020B0604030504040204" pitchFamily="34" charset="0"/>
                <a:cs typeface="Tahoma" panose="020B0604030504040204" pitchFamily="34" charset="0"/>
              </a:rPr>
              <a:t>sau </a:t>
            </a:r>
            <a:r>
              <a:rPr lang="en-US" sz="2000" dirty="0">
                <a:latin typeface="Tahoma" panose="020B0604030504040204" pitchFamily="34" charset="0"/>
                <a:ea typeface="Tahoma" panose="020B0604030504040204" pitchFamily="34" charset="0"/>
                <a:cs typeface="Tahoma" panose="020B0604030504040204" pitchFamily="34" charset="0"/>
              </a:rPr>
              <a:t>bán hàng, chất lượng còn chưa đồng đều. Máy CNC của các nước phát triển như Nhật, CHLB Đức,... có chất lượng tốt song giá thành đắt. </a:t>
            </a:r>
            <a:endParaRPr lang="en-US" sz="2000" dirty="0">
              <a:effectLst/>
              <a:latin typeface="Tahoma" panose="020B0604030504040204" pitchFamily="34" charset="0"/>
              <a:ea typeface="Tahoma" panose="020B0604030504040204" pitchFamily="34" charset="0"/>
              <a:cs typeface="Tahoma" panose="020B0604030504040204" pitchFamily="34" charset="0"/>
            </a:endParaRPr>
          </a:p>
        </p:txBody>
      </p:sp>
      <p:pic>
        <p:nvPicPr>
          <p:cNvPr id="1026" name="Picture 2" descr="Káº¿t quáº£ hÃ¬nh áº£nh cho milling cnc machine concep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0" y="1604665"/>
            <a:ext cx="4762500" cy="476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27247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791200" y="1951673"/>
            <a:ext cx="5257800" cy="4184543"/>
          </a:xfrm>
          <a:prstGeom prst="rect">
            <a:avLst/>
          </a:prstGeom>
        </p:spPr>
        <p:txBody>
          <a:bodyPr wrap="square">
            <a:spAutoFit/>
          </a:bodyPr>
          <a:lstStyle/>
          <a:p>
            <a:pPr algn="just">
              <a:lnSpc>
                <a:spcPct val="150000"/>
              </a:lnSpc>
              <a:spcAft>
                <a:spcPts val="0"/>
              </a:spcAft>
            </a:pPr>
            <a:r>
              <a:rPr lang="en-US" sz="2000" dirty="0">
                <a:latin typeface="Tahoma" panose="020B0604030504040204" pitchFamily="34" charset="0"/>
                <a:ea typeface="Tahoma" panose="020B0604030504040204" pitchFamily="34" charset="0"/>
                <a:cs typeface="Tahoma" panose="020B0604030504040204" pitchFamily="34" charset="0"/>
              </a:rPr>
              <a:t>Giá thành cao, nhu cầu lại lớn nên ở TP Hồ Chí Minh đã hình thành những công ty và nhóm chuyên gia chuyên lắp ráp máy CNC cũ /hỏng thành máy mới. Ngoài ra, một số công ty cơ khí cũng bắt đầu tự nhập bộ điều khiển và chế tạo phần cơ để cho ra đời những chiếc máy CNC “made in Vietnam” như máy phay 3 trục BKMech VMC65 của công ty TNHH cơ điện tử bách khoa</a:t>
            </a:r>
            <a:endParaRPr lang="en-US" sz="2000" dirty="0">
              <a:latin typeface="Tahoma" panose="020B0604030504040204" pitchFamily="34" charset="0"/>
              <a:ea typeface="Tahoma" panose="020B0604030504040204" pitchFamily="34" charset="0"/>
              <a:cs typeface="Tahoma" panose="020B0604030504040204" pitchFamily="34" charset="0"/>
            </a:endParaRPr>
          </a:p>
        </p:txBody>
      </p:sp>
      <p:sp>
        <p:nvSpPr>
          <p:cNvPr id="3" name="Rectangle 2"/>
          <p:cNvSpPr/>
          <p:nvPr/>
        </p:nvSpPr>
        <p:spPr>
          <a:xfrm>
            <a:off x="3276600" y="1143000"/>
            <a:ext cx="5424883" cy="461665"/>
          </a:xfrm>
          <a:prstGeom prst="rect">
            <a:avLst/>
          </a:prstGeom>
        </p:spPr>
        <p:txBody>
          <a:bodyPr wrap="none">
            <a:spAutoFit/>
          </a:bodyPr>
          <a:lstStyle/>
          <a:p>
            <a:r>
              <a:rPr lang="en-US" sz="2400" b="1" spc="80" dirty="0">
                <a:solidFill>
                  <a:srgbClr val="3333CC"/>
                </a:solidFill>
                <a:latin typeface="Tahoma" panose="020B0604030504040204" pitchFamily="34" charset="0"/>
                <a:ea typeface="Tahoma" panose="020B0604030504040204" pitchFamily="34" charset="0"/>
                <a:cs typeface="Tahoma" panose="020B0604030504040204" pitchFamily="34" charset="0"/>
              </a:rPr>
              <a:t>Tổng quan tình hình nghiên cứu</a:t>
            </a:r>
            <a:endParaRPr lang="en-US" sz="2400" dirty="0">
              <a:solidFill>
                <a:srgbClr val="3333CC"/>
              </a:solidFill>
              <a:latin typeface="Tahoma" panose="020B0604030504040204" pitchFamily="34" charset="0"/>
              <a:ea typeface="Tahoma" panose="020B0604030504040204" pitchFamily="34" charset="0"/>
              <a:cs typeface="Tahoma" panose="020B0604030504040204" pitchFamily="34" charset="0"/>
            </a:endParaRPr>
          </a:p>
        </p:txBody>
      </p:sp>
      <p:pic>
        <p:nvPicPr>
          <p:cNvPr id="2050" name="Picture 2" descr="Káº¿t quáº£ hÃ¬nh áº£nh cho mÃ¡y phay cnc vm bÃ¡ch kho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1585347"/>
            <a:ext cx="4413781" cy="4110334"/>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085258" y="5768696"/>
            <a:ext cx="3919663" cy="369332"/>
          </a:xfrm>
          <a:prstGeom prst="rect">
            <a:avLst/>
          </a:prstGeom>
        </p:spPr>
        <p:txBody>
          <a:bodyPr wrap="none">
            <a:spAutoFit/>
          </a:bodyPr>
          <a:lstStyle/>
          <a:p>
            <a:r>
              <a:rPr lang="en-US" b="1" i="1" dirty="0" smtClean="0">
                <a:latin typeface="Tahoma" panose="020B0604030504040204" pitchFamily="34" charset="0"/>
                <a:ea typeface="Tahoma" panose="020B0604030504040204" pitchFamily="34" charset="0"/>
                <a:cs typeface="Tahoma" panose="020B0604030504040204" pitchFamily="34" charset="0"/>
              </a:rPr>
              <a:t>Máy </a:t>
            </a:r>
            <a:r>
              <a:rPr lang="en-US" b="1" i="1" dirty="0">
                <a:latin typeface="Tahoma" panose="020B0604030504040204" pitchFamily="34" charset="0"/>
                <a:ea typeface="Tahoma" panose="020B0604030504040204" pitchFamily="34" charset="0"/>
                <a:cs typeface="Tahoma" panose="020B0604030504040204" pitchFamily="34" charset="0"/>
              </a:rPr>
              <a:t>phay 3 trục BKMech VMC65</a:t>
            </a:r>
            <a:endParaRPr lang="en-US" b="1" i="1" dirty="0"/>
          </a:p>
        </p:txBody>
      </p:sp>
    </p:spTree>
    <p:extLst>
      <p:ext uri="{BB962C8B-B14F-4D97-AF65-F5344CB8AC3E}">
        <p14:creationId xmlns:p14="http://schemas.microsoft.com/office/powerpoint/2010/main" val="40780978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618133" y="2514600"/>
            <a:ext cx="5257800" cy="3416320"/>
          </a:xfrm>
          <a:prstGeom prst="rect">
            <a:avLst/>
          </a:prstGeom>
        </p:spPr>
        <p:txBody>
          <a:bodyPr wrap="square">
            <a:spAutoFit/>
          </a:bodyPr>
          <a:lstStyle/>
          <a:p>
            <a:pPr algn="just"/>
            <a:r>
              <a:rPr lang="en-US" sz="2400" dirty="0" smtClean="0">
                <a:latin typeface="Tahoma" panose="020B0604030504040204" pitchFamily="34" charset="0"/>
                <a:ea typeface="Tahoma" panose="020B0604030504040204" pitchFamily="34" charset="0"/>
                <a:cs typeface="Tahoma" panose="020B0604030504040204" pitchFamily="34" charset="0"/>
              </a:rPr>
              <a:t>	Các </a:t>
            </a:r>
            <a:r>
              <a:rPr lang="en-US" sz="2400" dirty="0">
                <a:latin typeface="Tahoma" panose="020B0604030504040204" pitchFamily="34" charset="0"/>
                <a:ea typeface="Tahoma" panose="020B0604030504040204" pitchFamily="34" charset="0"/>
                <a:cs typeface="Tahoma" panose="020B0604030504040204" pitchFamily="34" charset="0"/>
              </a:rPr>
              <a:t>máy phay và tiện CNC được sử dụng nhiều trong thực tế, để sinh viên tốt nghiệp ra trường có khả năng đáp ứng yêu cầu của các doanh nghiệp, thì trường cần trang bị các mô hình cho sinh viên thực tập. Đặc biệt trong các môn học thực tập vận hành và bảo trì sửa chữa máy CNC</a:t>
            </a:r>
            <a:r>
              <a:rPr lang="en-US" sz="2400" dirty="0" smtClean="0">
                <a:latin typeface="Tahoma" panose="020B0604030504040204" pitchFamily="34" charset="0"/>
                <a:ea typeface="Tahoma" panose="020B0604030504040204" pitchFamily="34" charset="0"/>
                <a:cs typeface="Tahoma" panose="020B0604030504040204" pitchFamily="34" charset="0"/>
              </a:rPr>
              <a:t>.</a:t>
            </a:r>
          </a:p>
        </p:txBody>
      </p:sp>
      <p:sp>
        <p:nvSpPr>
          <p:cNvPr id="3" name="Rectangle 2"/>
          <p:cNvSpPr/>
          <p:nvPr/>
        </p:nvSpPr>
        <p:spPr>
          <a:xfrm>
            <a:off x="4343400" y="1219200"/>
            <a:ext cx="3903633" cy="461665"/>
          </a:xfrm>
          <a:prstGeom prst="rect">
            <a:avLst/>
          </a:prstGeom>
        </p:spPr>
        <p:txBody>
          <a:bodyPr wrap="none">
            <a:spAutoFit/>
          </a:bodyPr>
          <a:lstStyle/>
          <a:p>
            <a:r>
              <a:rPr lang="en-US" sz="2400" b="1" dirty="0">
                <a:solidFill>
                  <a:srgbClr val="3333CC"/>
                </a:solidFill>
                <a:latin typeface="Tahoma" panose="020B0604030504040204" pitchFamily="34" charset="0"/>
                <a:ea typeface="Tahoma" panose="020B0604030504040204" pitchFamily="34" charset="0"/>
                <a:cs typeface="Tahoma" panose="020B0604030504040204" pitchFamily="34" charset="0"/>
              </a:rPr>
              <a:t>Tính cấp thiết của đề tài</a:t>
            </a:r>
          </a:p>
        </p:txBody>
      </p:sp>
      <p:pic>
        <p:nvPicPr>
          <p:cNvPr id="3074" name="Picture 2" descr="Káº¿t quáº£ hÃ¬nh áº£nh cho váº­n hÃ nh mÃ¡y cnc"/>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3400" y="2133600"/>
            <a:ext cx="4507190" cy="3429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27667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943600" y="2209800"/>
            <a:ext cx="5486400" cy="1938992"/>
          </a:xfrm>
          <a:prstGeom prst="rect">
            <a:avLst/>
          </a:prstGeom>
        </p:spPr>
        <p:txBody>
          <a:bodyPr wrap="square">
            <a:spAutoFit/>
          </a:bodyPr>
          <a:lstStyle/>
          <a:p>
            <a:pPr algn="just"/>
            <a:r>
              <a:rPr lang="en-US" sz="2000" dirty="0">
                <a:latin typeface="Tahoma" panose="020B0604030504040204" pitchFamily="34" charset="0"/>
                <a:ea typeface="Tahoma" panose="020B0604030504040204" pitchFamily="34" charset="0"/>
                <a:cs typeface="Tahoma" panose="020B0604030504040204" pitchFamily="34" charset="0"/>
              </a:rPr>
              <a:t>- Từ yêu cầu đó, đòi hỏi phải có một mô hình máy phay CNC để giúp cho sinh viên, học sinh khoa Công nghệ Cơ khí hiểu được sơ đồ nguyên lý hoạt động, vận hành và sửa chữa phần cơ máy phay CNC, giúp các sinh viên tự tin hơn với công việc sau khi ra trường</a:t>
            </a:r>
            <a:endParaRPr lang="en-US" sz="2000" dirty="0">
              <a:latin typeface="Tahoma" panose="020B0604030504040204" pitchFamily="34" charset="0"/>
              <a:ea typeface="Tahoma" panose="020B0604030504040204" pitchFamily="34" charset="0"/>
              <a:cs typeface="Tahoma" panose="020B0604030504040204" pitchFamily="34" charset="0"/>
            </a:endParaRPr>
          </a:p>
        </p:txBody>
      </p:sp>
      <p:sp>
        <p:nvSpPr>
          <p:cNvPr id="3" name="Rectangle 2"/>
          <p:cNvSpPr/>
          <p:nvPr/>
        </p:nvSpPr>
        <p:spPr>
          <a:xfrm>
            <a:off x="4343400" y="1219200"/>
            <a:ext cx="3903633" cy="461665"/>
          </a:xfrm>
          <a:prstGeom prst="rect">
            <a:avLst/>
          </a:prstGeom>
        </p:spPr>
        <p:txBody>
          <a:bodyPr wrap="none">
            <a:spAutoFit/>
          </a:bodyPr>
          <a:lstStyle/>
          <a:p>
            <a:r>
              <a:rPr lang="en-US" sz="2400" b="1" dirty="0">
                <a:solidFill>
                  <a:srgbClr val="3333CC"/>
                </a:solidFill>
                <a:latin typeface="Tahoma" panose="020B0604030504040204" pitchFamily="34" charset="0"/>
                <a:ea typeface="Tahoma" panose="020B0604030504040204" pitchFamily="34" charset="0"/>
                <a:cs typeface="Tahoma" panose="020B0604030504040204" pitchFamily="34" charset="0"/>
              </a:rPr>
              <a:t>Tính cấp thiết của đề tài</a:t>
            </a:r>
          </a:p>
        </p:txBody>
      </p:sp>
      <p:pic>
        <p:nvPicPr>
          <p:cNvPr id="4098" name="Picture 2" descr="Káº¿t quáº£ hÃ¬nh áº£nh cho váº­n hÃ nh mÃ¡y cn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1955294"/>
            <a:ext cx="4876800" cy="32512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5937161" y="4236998"/>
            <a:ext cx="5340439" cy="1938992"/>
          </a:xfrm>
          <a:prstGeom prst="rect">
            <a:avLst/>
          </a:prstGeom>
        </p:spPr>
        <p:txBody>
          <a:bodyPr wrap="square">
            <a:spAutoFit/>
          </a:bodyPr>
          <a:lstStyle/>
          <a:p>
            <a:pPr algn="just">
              <a:lnSpc>
                <a:spcPct val="150000"/>
              </a:lnSpc>
              <a:spcAft>
                <a:spcPts val="0"/>
              </a:spcAft>
            </a:pPr>
            <a:r>
              <a:rPr lang="en-US" sz="2000" b="1" i="1" dirty="0" smtClean="0">
                <a:latin typeface="Tahoma" panose="020B0604030504040204" pitchFamily="34" charset="0"/>
                <a:ea typeface="Tahoma" panose="020B0604030504040204" pitchFamily="34" charset="0"/>
                <a:cs typeface="Tahoma" panose="020B0604030504040204" pitchFamily="34" charset="0"/>
              </a:rPr>
              <a:t>Mục tiêu: </a:t>
            </a:r>
            <a:r>
              <a:rPr lang="en-US" sz="2000" dirty="0" smtClean="0">
                <a:solidFill>
                  <a:srgbClr val="006600"/>
                </a:solidFill>
                <a:latin typeface="Tahoma" panose="020B0604030504040204" pitchFamily="34" charset="0"/>
                <a:ea typeface="Tahoma" panose="020B0604030504040204" pitchFamily="34" charset="0"/>
                <a:cs typeface="Tahoma" panose="020B0604030504040204" pitchFamily="34" charset="0"/>
              </a:rPr>
              <a:t>Tạo </a:t>
            </a:r>
            <a:r>
              <a:rPr lang="en-US" sz="2000" dirty="0">
                <a:solidFill>
                  <a:srgbClr val="006600"/>
                </a:solidFill>
                <a:latin typeface="Tahoma" panose="020B0604030504040204" pitchFamily="34" charset="0"/>
                <a:ea typeface="Tahoma" panose="020B0604030504040204" pitchFamily="34" charset="0"/>
                <a:cs typeface="Tahoma" panose="020B0604030504040204" pitchFamily="34" charset="0"/>
              </a:rPr>
              <a:t>ra thiết bị phục vụ giảng dạy và học tập cho ngành Công nghệ kỹ thuật cơ khí và ngành Kỹ thuật bảo trì CNC của khoa Công nghệ Cơ khí.</a:t>
            </a:r>
            <a:endParaRPr lang="en-US" sz="2000" dirty="0">
              <a:solidFill>
                <a:srgbClr val="006600"/>
              </a:solidFill>
              <a:effectLst/>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2226640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343400" y="1219200"/>
            <a:ext cx="4065537" cy="461665"/>
          </a:xfrm>
          <a:prstGeom prst="rect">
            <a:avLst/>
          </a:prstGeom>
        </p:spPr>
        <p:txBody>
          <a:bodyPr wrap="none">
            <a:spAutoFit/>
          </a:bodyPr>
          <a:lstStyle/>
          <a:p>
            <a:r>
              <a:rPr lang="en-US" sz="2400" b="1" dirty="0">
                <a:solidFill>
                  <a:srgbClr val="0000CC"/>
                </a:solidFill>
                <a:latin typeface="Tahoma" panose="020B0604030504040204" pitchFamily="34" charset="0"/>
                <a:ea typeface="Tahoma" panose="020B0604030504040204" pitchFamily="34" charset="0"/>
                <a:cs typeface="Tahoma" panose="020B0604030504040204" pitchFamily="34" charset="0"/>
              </a:rPr>
              <a:t>Phương pháp nghiên cứu</a:t>
            </a:r>
          </a:p>
        </p:txBody>
      </p:sp>
      <p:sp>
        <p:nvSpPr>
          <p:cNvPr id="3" name="Rectangle 2"/>
          <p:cNvSpPr/>
          <p:nvPr/>
        </p:nvSpPr>
        <p:spPr>
          <a:xfrm>
            <a:off x="4572000" y="1981200"/>
            <a:ext cx="6781800" cy="4093428"/>
          </a:xfrm>
          <a:prstGeom prst="rect">
            <a:avLst/>
          </a:prstGeom>
        </p:spPr>
        <p:txBody>
          <a:bodyPr wrap="square">
            <a:spAutoFit/>
          </a:bodyPr>
          <a:lstStyle/>
          <a:p>
            <a:pPr algn="just">
              <a:lnSpc>
                <a:spcPct val="150000"/>
              </a:lnSpc>
              <a:spcAft>
                <a:spcPts val="0"/>
              </a:spcAft>
            </a:pPr>
            <a:r>
              <a:rPr lang="en-US" sz="2000" dirty="0">
                <a:latin typeface="Tahoma" panose="020B0604030504040204" pitchFamily="34" charset="0"/>
                <a:ea typeface="Tahoma" panose="020B0604030504040204" pitchFamily="34" charset="0"/>
                <a:cs typeface="Tahoma" panose="020B0604030504040204" pitchFamily="34" charset="0"/>
              </a:rPr>
              <a:t>- Tham khảo các tài liệu có liên quan tới máy phay CNC</a:t>
            </a:r>
          </a:p>
          <a:p>
            <a:pPr algn="just">
              <a:lnSpc>
                <a:spcPct val="150000"/>
              </a:lnSpc>
              <a:spcAft>
                <a:spcPts val="0"/>
              </a:spcAft>
            </a:pPr>
            <a:r>
              <a:rPr lang="en-US" sz="2000" dirty="0">
                <a:latin typeface="Tahoma" panose="020B0604030504040204" pitchFamily="34" charset="0"/>
                <a:ea typeface="Tahoma" panose="020B0604030504040204" pitchFamily="34" charset="0"/>
                <a:cs typeface="Tahoma" panose="020B0604030504040204" pitchFamily="34" charset="0"/>
              </a:rPr>
              <a:t>- Khảo sát các máy phay CNC có trên thị trường như: máy phay CNC Fanuc, Emco.</a:t>
            </a:r>
          </a:p>
          <a:p>
            <a:pPr algn="just">
              <a:lnSpc>
                <a:spcPct val="150000"/>
              </a:lnSpc>
              <a:spcAft>
                <a:spcPts val="0"/>
              </a:spcAft>
            </a:pPr>
            <a:r>
              <a:rPr lang="en-US" sz="2000" dirty="0">
                <a:latin typeface="Tahoma" panose="020B0604030504040204" pitchFamily="34" charset="0"/>
                <a:ea typeface="Tahoma" panose="020B0604030504040204" pitchFamily="34" charset="0"/>
                <a:cs typeface="Tahoma" panose="020B0604030504040204" pitchFamily="34" charset="0"/>
              </a:rPr>
              <a:t>- Khảo sát cấu trúc của máy phay </a:t>
            </a:r>
            <a:r>
              <a:rPr lang="en-US" sz="2000" dirty="0" smtClean="0">
                <a:latin typeface="Tahoma" panose="020B0604030504040204" pitchFamily="34" charset="0"/>
                <a:ea typeface="Tahoma" panose="020B0604030504040204" pitchFamily="34" charset="0"/>
                <a:cs typeface="Tahoma" panose="020B0604030504040204" pitchFamily="34" charset="0"/>
              </a:rPr>
              <a:t>CNC </a:t>
            </a:r>
            <a:r>
              <a:rPr lang="en-US" sz="2000" dirty="0">
                <a:latin typeface="Tahoma" panose="020B0604030504040204" pitchFamily="34" charset="0"/>
                <a:ea typeface="Tahoma" panose="020B0604030504040204" pitchFamily="34" charset="0"/>
                <a:cs typeface="Tahoma" panose="020B0604030504040204" pitchFamily="34" charset="0"/>
              </a:rPr>
              <a:t>Emco.</a:t>
            </a:r>
          </a:p>
          <a:p>
            <a:pPr algn="just">
              <a:lnSpc>
                <a:spcPct val="150000"/>
              </a:lnSpc>
              <a:spcAft>
                <a:spcPts val="0"/>
              </a:spcAft>
            </a:pPr>
            <a:r>
              <a:rPr lang="en-US" sz="2000" dirty="0">
                <a:latin typeface="Tahoma" panose="020B0604030504040204" pitchFamily="34" charset="0"/>
                <a:ea typeface="Tahoma" panose="020B0604030504040204" pitchFamily="34" charset="0"/>
                <a:cs typeface="Tahoma" panose="020B0604030504040204" pitchFamily="34" charset="0"/>
              </a:rPr>
              <a:t>- Thi công phần cơ máy phay CNC.</a:t>
            </a:r>
          </a:p>
          <a:p>
            <a:pPr algn="just">
              <a:lnSpc>
                <a:spcPct val="150000"/>
              </a:lnSpc>
              <a:spcAft>
                <a:spcPts val="0"/>
              </a:spcAft>
            </a:pPr>
            <a:r>
              <a:rPr lang="en-US" sz="2000" dirty="0">
                <a:latin typeface="Tahoma" panose="020B0604030504040204" pitchFamily="34" charset="0"/>
                <a:ea typeface="Tahoma" panose="020B0604030504040204" pitchFamily="34" charset="0"/>
                <a:cs typeface="Tahoma" panose="020B0604030504040204" pitchFamily="34" charset="0"/>
              </a:rPr>
              <a:t>- Lập trình và thử nghiệm máy phay CNC.</a:t>
            </a:r>
          </a:p>
          <a:p>
            <a:pPr algn="just">
              <a:lnSpc>
                <a:spcPct val="150000"/>
              </a:lnSpc>
              <a:spcAft>
                <a:spcPts val="0"/>
              </a:spcAft>
            </a:pPr>
            <a:r>
              <a:rPr lang="en-US" sz="2000" dirty="0">
                <a:latin typeface="Tahoma" panose="020B0604030504040204" pitchFamily="34" charset="0"/>
                <a:ea typeface="Tahoma" panose="020B0604030504040204" pitchFamily="34" charset="0"/>
                <a:cs typeface="Tahoma" panose="020B0604030504040204" pitchFamily="34" charset="0"/>
              </a:rPr>
              <a:t>- Lấy ý kiến của giảng viên.</a:t>
            </a:r>
          </a:p>
          <a:p>
            <a:pPr algn="just">
              <a:lnSpc>
                <a:spcPct val="150000"/>
              </a:lnSpc>
              <a:spcAft>
                <a:spcPts val="0"/>
              </a:spcAft>
            </a:pPr>
            <a:r>
              <a:rPr lang="en-US" sz="2000" dirty="0">
                <a:latin typeface="Tahoma" panose="020B0604030504040204" pitchFamily="34" charset="0"/>
                <a:ea typeface="Tahoma" panose="020B0604030504040204" pitchFamily="34" charset="0"/>
                <a:cs typeface="Tahoma" panose="020B0604030504040204" pitchFamily="34" charset="0"/>
              </a:rPr>
              <a:t>- Viết bài hướng dẫn thực hành.</a:t>
            </a:r>
          </a:p>
          <a:p>
            <a:r>
              <a:rPr lang="en-US" sz="2000" dirty="0">
                <a:latin typeface="Tahoma" panose="020B0604030504040204" pitchFamily="34" charset="0"/>
                <a:ea typeface="Tahoma" panose="020B0604030504040204" pitchFamily="34" charset="0"/>
                <a:cs typeface="Tahoma" panose="020B0604030504040204" pitchFamily="34" charset="0"/>
              </a:rPr>
              <a:t>- Báo cáo kết quả.</a:t>
            </a:r>
          </a:p>
        </p:txBody>
      </p:sp>
      <p:pic>
        <p:nvPicPr>
          <p:cNvPr id="5122" name="Picture 2" descr="Káº¿t quáº£ hÃ¬nh áº£nh cho cnc emc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43000" y="2133600"/>
            <a:ext cx="2603500" cy="36892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422707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62400" y="990600"/>
            <a:ext cx="3397084" cy="461665"/>
          </a:xfrm>
          <a:prstGeom prst="rect">
            <a:avLst/>
          </a:prstGeom>
        </p:spPr>
        <p:txBody>
          <a:bodyPr wrap="none">
            <a:spAutoFit/>
          </a:bodyPr>
          <a:lstStyle/>
          <a:p>
            <a:r>
              <a:rPr lang="en-US" sz="2400" b="1" dirty="0">
                <a:solidFill>
                  <a:srgbClr val="0000CC"/>
                </a:solidFill>
                <a:latin typeface="Tahoma" panose="020B0604030504040204" pitchFamily="34" charset="0"/>
                <a:ea typeface="Tahoma" panose="020B0604030504040204" pitchFamily="34" charset="0"/>
                <a:cs typeface="Tahoma" panose="020B0604030504040204" pitchFamily="34" charset="0"/>
              </a:rPr>
              <a:t>Nội dung nghiên </a:t>
            </a:r>
            <a:r>
              <a:rPr lang="en-US" sz="2400" b="1" dirty="0" smtClean="0">
                <a:solidFill>
                  <a:srgbClr val="0000CC"/>
                </a:solidFill>
                <a:latin typeface="Tahoma" panose="020B0604030504040204" pitchFamily="34" charset="0"/>
                <a:ea typeface="Tahoma" panose="020B0604030504040204" pitchFamily="34" charset="0"/>
                <a:cs typeface="Tahoma" panose="020B0604030504040204" pitchFamily="34" charset="0"/>
              </a:rPr>
              <a:t>cứu</a:t>
            </a:r>
            <a:endParaRPr lang="en-US" sz="2400" b="1" dirty="0">
              <a:solidFill>
                <a:srgbClr val="0000CC"/>
              </a:solidFill>
              <a:latin typeface="Tahoma" panose="020B0604030504040204" pitchFamily="34" charset="0"/>
              <a:ea typeface="Tahoma" panose="020B0604030504040204" pitchFamily="34" charset="0"/>
              <a:cs typeface="Tahoma" panose="020B0604030504040204" pitchFamily="34" charset="0"/>
            </a:endParaRPr>
          </a:p>
        </p:txBody>
      </p:sp>
      <p:sp>
        <p:nvSpPr>
          <p:cNvPr id="4" name="Rectangle 3"/>
          <p:cNvSpPr/>
          <p:nvPr/>
        </p:nvSpPr>
        <p:spPr>
          <a:xfrm>
            <a:off x="3581400" y="1452265"/>
            <a:ext cx="6934200" cy="4893647"/>
          </a:xfrm>
          <a:prstGeom prst="rect">
            <a:avLst/>
          </a:prstGeom>
        </p:spPr>
        <p:txBody>
          <a:bodyPr wrap="square">
            <a:spAutoFit/>
          </a:bodyPr>
          <a:lstStyle/>
          <a:p>
            <a:pPr algn="just">
              <a:lnSpc>
                <a:spcPct val="150000"/>
              </a:lnSpc>
              <a:spcAft>
                <a:spcPts val="0"/>
              </a:spcAft>
            </a:pPr>
            <a:r>
              <a:rPr lang="en-US" sz="1600" i="1" dirty="0">
                <a:latin typeface="Tahoma" panose="020B0604030504040204" pitchFamily="34" charset="0"/>
                <a:ea typeface="Tahoma" panose="020B0604030504040204" pitchFamily="34" charset="0"/>
                <a:cs typeface="Tahoma" panose="020B0604030504040204" pitchFamily="34" charset="0"/>
              </a:rPr>
              <a:t>Phần nội dung:</a:t>
            </a:r>
            <a:endParaRPr lang="en-US" sz="1600" dirty="0">
              <a:latin typeface="Tahoma" panose="020B0604030504040204" pitchFamily="34" charset="0"/>
              <a:ea typeface="Tahoma" panose="020B0604030504040204" pitchFamily="34" charset="0"/>
              <a:cs typeface="Tahoma" panose="020B0604030504040204" pitchFamily="34" charset="0"/>
            </a:endParaRPr>
          </a:p>
          <a:p>
            <a:pPr algn="just">
              <a:lnSpc>
                <a:spcPct val="150000"/>
              </a:lnSpc>
              <a:spcAft>
                <a:spcPts val="0"/>
              </a:spcAft>
            </a:pPr>
            <a:r>
              <a:rPr lang="en-US" sz="1600" dirty="0">
                <a:latin typeface="Tahoma" panose="020B0604030504040204" pitchFamily="34" charset="0"/>
                <a:ea typeface="Tahoma" panose="020B0604030504040204" pitchFamily="34" charset="0"/>
                <a:cs typeface="Tahoma" panose="020B0604030504040204" pitchFamily="34" charset="0"/>
              </a:rPr>
              <a:t>Chương 1: Tổng quan</a:t>
            </a:r>
          </a:p>
          <a:p>
            <a:pPr marL="457200" algn="just">
              <a:lnSpc>
                <a:spcPct val="150000"/>
              </a:lnSpc>
              <a:spcAft>
                <a:spcPts val="0"/>
              </a:spcAft>
            </a:pPr>
            <a:r>
              <a:rPr lang="en-US" sz="1600" dirty="0" smtClean="0">
                <a:latin typeface="Tahoma" panose="020B0604030504040204" pitchFamily="34" charset="0"/>
                <a:ea typeface="Tahoma" panose="020B0604030504040204" pitchFamily="34" charset="0"/>
                <a:cs typeface="Tahoma" panose="020B0604030504040204" pitchFamily="34" charset="0"/>
              </a:rPr>
              <a:t>	1.1</a:t>
            </a:r>
            <a:r>
              <a:rPr lang="en-US" sz="1600" dirty="0">
                <a:latin typeface="Tahoma" panose="020B0604030504040204" pitchFamily="34" charset="0"/>
                <a:ea typeface="Tahoma" panose="020B0604030504040204" pitchFamily="34" charset="0"/>
                <a:cs typeface="Tahoma" panose="020B0604030504040204" pitchFamily="34" charset="0"/>
              </a:rPr>
              <a:t>. Cơ sở lý thuyết</a:t>
            </a:r>
          </a:p>
          <a:p>
            <a:pPr marL="457200" algn="just">
              <a:lnSpc>
                <a:spcPct val="150000"/>
              </a:lnSpc>
              <a:spcAft>
                <a:spcPts val="0"/>
              </a:spcAft>
            </a:pPr>
            <a:r>
              <a:rPr lang="en-US" sz="1600" dirty="0" smtClean="0">
                <a:latin typeface="Tahoma" panose="020B0604030504040204" pitchFamily="34" charset="0"/>
                <a:ea typeface="Tahoma" panose="020B0604030504040204" pitchFamily="34" charset="0"/>
                <a:cs typeface="Tahoma" panose="020B0604030504040204" pitchFamily="34" charset="0"/>
              </a:rPr>
              <a:t>	1.2</a:t>
            </a:r>
            <a:r>
              <a:rPr lang="en-US" sz="1600" dirty="0">
                <a:latin typeface="Tahoma" panose="020B0604030504040204" pitchFamily="34" charset="0"/>
                <a:ea typeface="Tahoma" panose="020B0604030504040204" pitchFamily="34" charset="0"/>
                <a:cs typeface="Tahoma" panose="020B0604030504040204" pitchFamily="34" charset="0"/>
              </a:rPr>
              <a:t>. Thực trạng nghiên cứu</a:t>
            </a:r>
          </a:p>
          <a:p>
            <a:pPr algn="just">
              <a:lnSpc>
                <a:spcPct val="150000"/>
              </a:lnSpc>
              <a:spcAft>
                <a:spcPts val="0"/>
              </a:spcAft>
            </a:pPr>
            <a:r>
              <a:rPr lang="en-US" sz="1600" dirty="0">
                <a:latin typeface="Tahoma" panose="020B0604030504040204" pitchFamily="34" charset="0"/>
                <a:ea typeface="Tahoma" panose="020B0604030504040204" pitchFamily="34" charset="0"/>
                <a:cs typeface="Tahoma" panose="020B0604030504040204" pitchFamily="34" charset="0"/>
              </a:rPr>
              <a:t>Chương 2: Thi công phần cơ máy phay CNC</a:t>
            </a:r>
          </a:p>
          <a:p>
            <a:pPr algn="just">
              <a:lnSpc>
                <a:spcPct val="150000"/>
              </a:lnSpc>
              <a:spcAft>
                <a:spcPts val="0"/>
              </a:spcAft>
            </a:pPr>
            <a:r>
              <a:rPr lang="en-US" sz="1600" dirty="0">
                <a:latin typeface="Tahoma" panose="020B0604030504040204" pitchFamily="34" charset="0"/>
                <a:ea typeface="Tahoma" panose="020B0604030504040204" pitchFamily="34" charset="0"/>
                <a:cs typeface="Tahoma" panose="020B0604030504040204" pitchFamily="34" charset="0"/>
              </a:rPr>
              <a:t>	</a:t>
            </a:r>
            <a:r>
              <a:rPr lang="en-US" sz="1600" dirty="0" smtClean="0">
                <a:latin typeface="Tahoma" panose="020B0604030504040204" pitchFamily="34" charset="0"/>
                <a:ea typeface="Tahoma" panose="020B0604030504040204" pitchFamily="34" charset="0"/>
                <a:cs typeface="Tahoma" panose="020B0604030504040204" pitchFamily="34" charset="0"/>
              </a:rPr>
              <a:t>2.1</a:t>
            </a:r>
            <a:r>
              <a:rPr lang="en-US" sz="1600" dirty="0">
                <a:latin typeface="Tahoma" panose="020B0604030504040204" pitchFamily="34" charset="0"/>
                <a:ea typeface="Tahoma" panose="020B0604030504040204" pitchFamily="34" charset="0"/>
                <a:cs typeface="Tahoma" panose="020B0604030504040204" pitchFamily="34" charset="0"/>
              </a:rPr>
              <a:t>. Thiết kế sơ đồ nguyên lý hoạt động của máy</a:t>
            </a:r>
          </a:p>
          <a:p>
            <a:pPr algn="just">
              <a:lnSpc>
                <a:spcPct val="150000"/>
              </a:lnSpc>
              <a:spcAft>
                <a:spcPts val="0"/>
              </a:spcAft>
            </a:pPr>
            <a:r>
              <a:rPr lang="en-US" sz="1600" dirty="0" smtClean="0">
                <a:latin typeface="Tahoma" panose="020B0604030504040204" pitchFamily="34" charset="0"/>
                <a:ea typeface="Tahoma" panose="020B0604030504040204" pitchFamily="34" charset="0"/>
                <a:cs typeface="Tahoma" panose="020B0604030504040204" pitchFamily="34" charset="0"/>
              </a:rPr>
              <a:t>	2.2</a:t>
            </a:r>
            <a:r>
              <a:rPr lang="en-US" sz="1600" dirty="0">
                <a:latin typeface="Tahoma" panose="020B0604030504040204" pitchFamily="34" charset="0"/>
                <a:ea typeface="Tahoma" panose="020B0604030504040204" pitchFamily="34" charset="0"/>
                <a:cs typeface="Tahoma" panose="020B0604030504040204" pitchFamily="34" charset="0"/>
              </a:rPr>
              <a:t>. Tính toán và thiết kế thân máy</a:t>
            </a:r>
          </a:p>
          <a:p>
            <a:pPr algn="just">
              <a:lnSpc>
                <a:spcPct val="150000"/>
              </a:lnSpc>
              <a:spcAft>
                <a:spcPts val="0"/>
              </a:spcAft>
            </a:pPr>
            <a:r>
              <a:rPr lang="en-US" sz="1600" dirty="0" smtClean="0">
                <a:latin typeface="Tahoma" panose="020B0604030504040204" pitchFamily="34" charset="0"/>
                <a:ea typeface="Tahoma" panose="020B0604030504040204" pitchFamily="34" charset="0"/>
                <a:cs typeface="Tahoma" panose="020B0604030504040204" pitchFamily="34" charset="0"/>
              </a:rPr>
              <a:t>	2.3</a:t>
            </a:r>
            <a:r>
              <a:rPr lang="en-US" sz="1600" dirty="0">
                <a:latin typeface="Tahoma" panose="020B0604030504040204" pitchFamily="34" charset="0"/>
                <a:ea typeface="Tahoma" panose="020B0604030504040204" pitchFamily="34" charset="0"/>
                <a:cs typeface="Tahoma" panose="020B0604030504040204" pitchFamily="34" charset="0"/>
              </a:rPr>
              <a:t>. </a:t>
            </a:r>
            <a:r>
              <a:rPr lang="en-US" sz="1600" dirty="0" smtClean="0">
                <a:latin typeface="Tahoma" panose="020B0604030504040204" pitchFamily="34" charset="0"/>
                <a:ea typeface="Tahoma" panose="020B0604030504040204" pitchFamily="34" charset="0"/>
                <a:cs typeface="Tahoma" panose="020B0604030504040204" pitchFamily="34" charset="0"/>
              </a:rPr>
              <a:t>Gia công </a:t>
            </a:r>
            <a:r>
              <a:rPr lang="en-US" sz="1600" dirty="0">
                <a:latin typeface="Tahoma" panose="020B0604030504040204" pitchFamily="34" charset="0"/>
                <a:ea typeface="Tahoma" panose="020B0604030504040204" pitchFamily="34" charset="0"/>
                <a:cs typeface="Tahoma" panose="020B0604030504040204" pitchFamily="34" charset="0"/>
              </a:rPr>
              <a:t>các chi tiết thân máy</a:t>
            </a:r>
          </a:p>
          <a:p>
            <a:pPr algn="just">
              <a:lnSpc>
                <a:spcPct val="150000"/>
              </a:lnSpc>
              <a:spcAft>
                <a:spcPts val="0"/>
              </a:spcAft>
            </a:pPr>
            <a:r>
              <a:rPr lang="en-US" sz="1600" dirty="0" smtClean="0">
                <a:latin typeface="Tahoma" panose="020B0604030504040204" pitchFamily="34" charset="0"/>
                <a:ea typeface="Tahoma" panose="020B0604030504040204" pitchFamily="34" charset="0"/>
                <a:cs typeface="Tahoma" panose="020B0604030504040204" pitchFamily="34" charset="0"/>
              </a:rPr>
              <a:t>	2.4</a:t>
            </a:r>
            <a:r>
              <a:rPr lang="en-US" sz="1600" dirty="0">
                <a:latin typeface="Tahoma" panose="020B0604030504040204" pitchFamily="34" charset="0"/>
                <a:ea typeface="Tahoma" panose="020B0604030504040204" pitchFamily="34" charset="0"/>
                <a:cs typeface="Tahoma" panose="020B0604030504040204" pitchFamily="34" charset="0"/>
              </a:rPr>
              <a:t>. Lắp ráp và hoàn chỉnh toàn bộ máy</a:t>
            </a:r>
          </a:p>
          <a:p>
            <a:pPr algn="just">
              <a:lnSpc>
                <a:spcPct val="150000"/>
              </a:lnSpc>
              <a:spcAft>
                <a:spcPts val="0"/>
              </a:spcAft>
            </a:pPr>
            <a:r>
              <a:rPr lang="en-US" sz="1600" i="1" dirty="0">
                <a:latin typeface="Tahoma" panose="020B0604030504040204" pitchFamily="34" charset="0"/>
                <a:ea typeface="Tahoma" panose="020B0604030504040204" pitchFamily="34" charset="0"/>
                <a:cs typeface="Tahoma" panose="020B0604030504040204" pitchFamily="34" charset="0"/>
              </a:rPr>
              <a:t>Phần tổng kết:</a:t>
            </a:r>
            <a:endParaRPr lang="en-US" sz="1600" dirty="0">
              <a:latin typeface="Tahoma" panose="020B0604030504040204" pitchFamily="34" charset="0"/>
              <a:ea typeface="Tahoma" panose="020B0604030504040204" pitchFamily="34" charset="0"/>
              <a:cs typeface="Tahoma" panose="020B0604030504040204" pitchFamily="34" charset="0"/>
            </a:endParaRPr>
          </a:p>
          <a:p>
            <a:pPr algn="just">
              <a:lnSpc>
                <a:spcPct val="150000"/>
              </a:lnSpc>
              <a:spcAft>
                <a:spcPts val="0"/>
              </a:spcAft>
            </a:pPr>
            <a:r>
              <a:rPr lang="en-US" sz="1600" dirty="0" smtClean="0">
                <a:latin typeface="Tahoma" panose="020B0604030504040204" pitchFamily="34" charset="0"/>
                <a:ea typeface="Tahoma" panose="020B0604030504040204" pitchFamily="34" charset="0"/>
                <a:cs typeface="Tahoma" panose="020B0604030504040204" pitchFamily="34" charset="0"/>
              </a:rPr>
              <a:t>	1</a:t>
            </a:r>
            <a:r>
              <a:rPr lang="en-US" sz="1600" dirty="0">
                <a:latin typeface="Tahoma" panose="020B0604030504040204" pitchFamily="34" charset="0"/>
                <a:ea typeface="Tahoma" panose="020B0604030504040204" pitchFamily="34" charset="0"/>
                <a:cs typeface="Tahoma" panose="020B0604030504040204" pitchFamily="34" charset="0"/>
              </a:rPr>
              <a:t>. Kết quả đạt được</a:t>
            </a:r>
          </a:p>
          <a:p>
            <a:pPr algn="just">
              <a:lnSpc>
                <a:spcPct val="150000"/>
              </a:lnSpc>
              <a:spcAft>
                <a:spcPts val="0"/>
              </a:spcAft>
            </a:pPr>
            <a:r>
              <a:rPr lang="en-US" sz="1600" dirty="0" smtClean="0">
                <a:latin typeface="Tahoma" panose="020B0604030504040204" pitchFamily="34" charset="0"/>
                <a:ea typeface="Tahoma" panose="020B0604030504040204" pitchFamily="34" charset="0"/>
                <a:cs typeface="Tahoma" panose="020B0604030504040204" pitchFamily="34" charset="0"/>
              </a:rPr>
              <a:t>	2</a:t>
            </a:r>
            <a:r>
              <a:rPr lang="en-US" sz="1600" dirty="0">
                <a:latin typeface="Tahoma" panose="020B0604030504040204" pitchFamily="34" charset="0"/>
                <a:ea typeface="Tahoma" panose="020B0604030504040204" pitchFamily="34" charset="0"/>
                <a:cs typeface="Tahoma" panose="020B0604030504040204" pitchFamily="34" charset="0"/>
              </a:rPr>
              <a:t>. Kết luận</a:t>
            </a:r>
          </a:p>
          <a:p>
            <a:pPr algn="just">
              <a:lnSpc>
                <a:spcPct val="150000"/>
              </a:lnSpc>
              <a:spcAft>
                <a:spcPts val="0"/>
              </a:spcAft>
            </a:pPr>
            <a:r>
              <a:rPr lang="en-US" sz="1600" dirty="0" smtClean="0">
                <a:latin typeface="Tahoma" panose="020B0604030504040204" pitchFamily="34" charset="0"/>
                <a:ea typeface="Tahoma" panose="020B0604030504040204" pitchFamily="34" charset="0"/>
                <a:cs typeface="Tahoma" panose="020B0604030504040204" pitchFamily="34" charset="0"/>
              </a:rPr>
              <a:t>	3</a:t>
            </a:r>
            <a:r>
              <a:rPr lang="en-US" sz="1600" dirty="0">
                <a:latin typeface="Tahoma" panose="020B0604030504040204" pitchFamily="34" charset="0"/>
                <a:ea typeface="Tahoma" panose="020B0604030504040204" pitchFamily="34" charset="0"/>
                <a:cs typeface="Tahoma" panose="020B0604030504040204" pitchFamily="34" charset="0"/>
              </a:rPr>
              <a:t>. Đề nghị</a:t>
            </a:r>
            <a:endParaRPr lang="en-US" sz="1600" dirty="0">
              <a:effectLst/>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1254777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495800" y="1143000"/>
            <a:ext cx="2876108" cy="461665"/>
          </a:xfrm>
          <a:prstGeom prst="rect">
            <a:avLst/>
          </a:prstGeom>
        </p:spPr>
        <p:txBody>
          <a:bodyPr wrap="none">
            <a:spAutoFit/>
          </a:bodyPr>
          <a:lstStyle/>
          <a:p>
            <a:r>
              <a:rPr lang="en-US" sz="2400" b="1" dirty="0" smtClean="0">
                <a:solidFill>
                  <a:srgbClr val="0000CC"/>
                </a:solidFill>
                <a:latin typeface="Tahoma" panose="020B0604030504040204" pitchFamily="34" charset="0"/>
                <a:ea typeface="Tahoma" panose="020B0604030504040204" pitchFamily="34" charset="0"/>
                <a:cs typeface="Tahoma" panose="020B0604030504040204" pitchFamily="34" charset="0"/>
              </a:rPr>
              <a:t>Tiến </a:t>
            </a:r>
            <a:r>
              <a:rPr lang="en-US" sz="2400" b="1" dirty="0">
                <a:solidFill>
                  <a:srgbClr val="0000CC"/>
                </a:solidFill>
                <a:latin typeface="Tahoma" panose="020B0604030504040204" pitchFamily="34" charset="0"/>
                <a:ea typeface="Tahoma" panose="020B0604030504040204" pitchFamily="34" charset="0"/>
                <a:cs typeface="Tahoma" panose="020B0604030504040204" pitchFamily="34" charset="0"/>
              </a:rPr>
              <a:t>độ thực hiện</a:t>
            </a:r>
            <a:endParaRPr lang="en-US" sz="2400" dirty="0"/>
          </a:p>
        </p:txBody>
      </p:sp>
      <p:graphicFrame>
        <p:nvGraphicFramePr>
          <p:cNvPr id="3" name="Table 2"/>
          <p:cNvGraphicFramePr>
            <a:graphicFrameLocks noGrp="1"/>
          </p:cNvGraphicFramePr>
          <p:nvPr>
            <p:extLst>
              <p:ext uri="{D42A27DB-BD31-4B8C-83A1-F6EECF244321}">
                <p14:modId xmlns:p14="http://schemas.microsoft.com/office/powerpoint/2010/main" val="1731620412"/>
              </p:ext>
            </p:extLst>
          </p:nvPr>
        </p:nvGraphicFramePr>
        <p:xfrm>
          <a:off x="914400" y="1590713"/>
          <a:ext cx="10439400" cy="3825050"/>
        </p:xfrm>
        <a:graphic>
          <a:graphicData uri="http://schemas.openxmlformats.org/drawingml/2006/table">
            <a:tbl>
              <a:tblPr>
                <a:tableStyleId>{5C22544A-7EE6-4342-B048-85BDC9FD1C3A}</a:tableStyleId>
              </a:tblPr>
              <a:tblGrid>
                <a:gridCol w="910135"/>
                <a:gridCol w="3547457"/>
                <a:gridCol w="3983132"/>
                <a:gridCol w="1998676"/>
              </a:tblGrid>
              <a:tr h="457200">
                <a:tc>
                  <a:txBody>
                    <a:bodyPr/>
                    <a:lstStyle/>
                    <a:p>
                      <a:pPr algn="ctr">
                        <a:lnSpc>
                          <a:spcPct val="107000"/>
                        </a:lnSpc>
                        <a:spcAft>
                          <a:spcPts val="0"/>
                        </a:spcAft>
                      </a:pPr>
                      <a:r>
                        <a:rPr lang="en-US" sz="2000" b="1" dirty="0">
                          <a:effectLst/>
                        </a:rPr>
                        <a:t> </a:t>
                      </a:r>
                    </a:p>
                    <a:p>
                      <a:pPr algn="ctr">
                        <a:lnSpc>
                          <a:spcPct val="107000"/>
                        </a:lnSpc>
                        <a:spcAft>
                          <a:spcPts val="0"/>
                        </a:spcAft>
                      </a:pPr>
                      <a:r>
                        <a:rPr lang="en-US" sz="2000" b="1" dirty="0">
                          <a:effectLst/>
                        </a:rPr>
                        <a:t>STT</a:t>
                      </a:r>
                    </a:p>
                    <a:p>
                      <a:pPr algn="ctr">
                        <a:lnSpc>
                          <a:spcPct val="107000"/>
                        </a:lnSpc>
                        <a:spcAft>
                          <a:spcPts val="0"/>
                        </a:spcAft>
                      </a:pPr>
                      <a:r>
                        <a:rPr lang="en-US" sz="2000" b="1" dirty="0">
                          <a:effectLst/>
                        </a:rPr>
                        <a:t> </a:t>
                      </a:r>
                      <a:endPar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60000"/>
                        <a:lumOff val="40000"/>
                      </a:schemeClr>
                    </a:solidFill>
                  </a:tcPr>
                </a:tc>
                <a:tc>
                  <a:txBody>
                    <a:bodyPr/>
                    <a:lstStyle/>
                    <a:p>
                      <a:pPr algn="ctr">
                        <a:lnSpc>
                          <a:spcPct val="107000"/>
                        </a:lnSpc>
                        <a:spcAft>
                          <a:spcPts val="0"/>
                        </a:spcAft>
                      </a:pPr>
                      <a:r>
                        <a:rPr lang="en-US" sz="2000" b="1" dirty="0">
                          <a:effectLst/>
                        </a:rPr>
                        <a:t>Các nội dung, công việc</a:t>
                      </a:r>
                    </a:p>
                    <a:p>
                      <a:pPr algn="ctr">
                        <a:lnSpc>
                          <a:spcPct val="107000"/>
                        </a:lnSpc>
                        <a:spcAft>
                          <a:spcPts val="0"/>
                        </a:spcAft>
                      </a:pPr>
                      <a:r>
                        <a:rPr lang="en-US" sz="2000" b="1" dirty="0">
                          <a:effectLst/>
                        </a:rPr>
                        <a:t>thực hiện</a:t>
                      </a:r>
                      <a:endPar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60000"/>
                        <a:lumOff val="40000"/>
                      </a:schemeClr>
                    </a:solidFill>
                  </a:tcPr>
                </a:tc>
                <a:tc>
                  <a:txBody>
                    <a:bodyPr/>
                    <a:lstStyle/>
                    <a:p>
                      <a:pPr algn="ctr">
                        <a:lnSpc>
                          <a:spcPct val="107000"/>
                        </a:lnSpc>
                        <a:spcAft>
                          <a:spcPts val="0"/>
                        </a:spcAft>
                      </a:pPr>
                      <a:r>
                        <a:rPr lang="en-US" sz="2000" b="1" dirty="0">
                          <a:effectLst/>
                        </a:rPr>
                        <a:t>Sản phẩm</a:t>
                      </a:r>
                    </a:p>
                    <a:p>
                      <a:pPr algn="ctr">
                        <a:lnSpc>
                          <a:spcPct val="107000"/>
                        </a:lnSpc>
                        <a:spcAft>
                          <a:spcPts val="0"/>
                        </a:spcAft>
                      </a:pPr>
                      <a:r>
                        <a:rPr lang="en-US" sz="2000" b="1" dirty="0">
                          <a:effectLst/>
                        </a:rPr>
                        <a:t> </a:t>
                      </a:r>
                      <a:endPar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60000"/>
                        <a:lumOff val="40000"/>
                      </a:schemeClr>
                    </a:solidFill>
                  </a:tcPr>
                </a:tc>
                <a:tc>
                  <a:txBody>
                    <a:bodyPr/>
                    <a:lstStyle/>
                    <a:p>
                      <a:pPr algn="ctr">
                        <a:lnSpc>
                          <a:spcPct val="107000"/>
                        </a:lnSpc>
                        <a:spcAft>
                          <a:spcPts val="0"/>
                        </a:spcAft>
                      </a:pPr>
                      <a:r>
                        <a:rPr lang="en-US" sz="2000" b="1" dirty="0">
                          <a:effectLst/>
                        </a:rPr>
                        <a:t>Thời gian</a:t>
                      </a:r>
                    </a:p>
                    <a:p>
                      <a:pPr algn="ctr">
                        <a:lnSpc>
                          <a:spcPct val="107000"/>
                        </a:lnSpc>
                        <a:spcAft>
                          <a:spcPts val="0"/>
                        </a:spcAft>
                      </a:pPr>
                      <a:r>
                        <a:rPr lang="en-US" sz="2000" b="1" dirty="0">
                          <a:effectLst/>
                        </a:rPr>
                        <a:t>(bắt đầu-kết thúc)</a:t>
                      </a:r>
                      <a:endPar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60000"/>
                        <a:lumOff val="40000"/>
                      </a:schemeClr>
                    </a:solidFill>
                  </a:tcPr>
                </a:tc>
              </a:tr>
              <a:tr h="1090295">
                <a:tc>
                  <a:txBody>
                    <a:bodyPr/>
                    <a:lstStyle/>
                    <a:p>
                      <a:pPr algn="ctr">
                        <a:lnSpc>
                          <a:spcPct val="107000"/>
                        </a:lnSpc>
                        <a:spcAft>
                          <a:spcPts val="0"/>
                        </a:spcAft>
                      </a:pPr>
                      <a:r>
                        <a:rPr lang="en-US" sz="1600" dirty="0">
                          <a:effectLst/>
                          <a:latin typeface="Tahoma" panose="020B0604030504040204" pitchFamily="34" charset="0"/>
                          <a:ea typeface="Tahoma" panose="020B0604030504040204" pitchFamily="34" charset="0"/>
                          <a:cs typeface="Tahoma" panose="020B0604030504040204" pitchFamily="34" charset="0"/>
                        </a:rPr>
                        <a:t>1</a:t>
                      </a:r>
                    </a:p>
                    <a:p>
                      <a:pPr algn="ctr">
                        <a:lnSpc>
                          <a:spcPct val="107000"/>
                        </a:lnSpc>
                        <a:spcAft>
                          <a:spcPts val="0"/>
                        </a:spcAft>
                      </a:pPr>
                      <a:r>
                        <a:rPr lang="en-US" sz="1600" dirty="0">
                          <a:effectLst/>
                          <a:latin typeface="Tahoma" panose="020B0604030504040204" pitchFamily="34" charset="0"/>
                          <a:ea typeface="Tahoma" panose="020B0604030504040204" pitchFamily="34" charset="0"/>
                          <a:cs typeface="Tahoma" panose="020B0604030504040204" pitchFamily="34" charset="0"/>
                        </a:rPr>
                        <a:t> </a:t>
                      </a:r>
                    </a:p>
                    <a:p>
                      <a:pPr algn="ctr">
                        <a:lnSpc>
                          <a:spcPct val="107000"/>
                        </a:lnSpc>
                        <a:spcAft>
                          <a:spcPts val="0"/>
                        </a:spcAft>
                      </a:pPr>
                      <a:r>
                        <a:rPr lang="en-US" sz="1600" dirty="0">
                          <a:effectLst/>
                          <a:latin typeface="Tahoma" panose="020B0604030504040204" pitchFamily="34" charset="0"/>
                          <a:ea typeface="Tahoma" panose="020B0604030504040204" pitchFamily="34" charset="0"/>
                          <a:cs typeface="Tahoma" panose="020B0604030504040204" pitchFamily="34" charset="0"/>
                        </a:rPr>
                        <a:t> </a:t>
                      </a:r>
                    </a:p>
                    <a:p>
                      <a:pPr algn="just">
                        <a:lnSpc>
                          <a:spcPct val="107000"/>
                        </a:lnSpc>
                        <a:spcAft>
                          <a:spcPts val="0"/>
                        </a:spcAft>
                      </a:pPr>
                      <a:r>
                        <a:rPr lang="en-US" sz="1600" dirty="0">
                          <a:effectLst/>
                          <a:latin typeface="Tahoma" panose="020B0604030504040204" pitchFamily="34" charset="0"/>
                          <a:ea typeface="Tahoma" panose="020B0604030504040204" pitchFamily="34" charset="0"/>
                          <a:cs typeface="Tahoma" panose="020B0604030504040204" pitchFamily="34" charset="0"/>
                        </a:rPr>
                        <a:t> </a:t>
                      </a:r>
                    </a:p>
                    <a:p>
                      <a:pPr algn="ctr">
                        <a:lnSpc>
                          <a:spcPct val="107000"/>
                        </a:lnSpc>
                        <a:spcAft>
                          <a:spcPts val="0"/>
                        </a:spcAft>
                      </a:pPr>
                      <a:r>
                        <a:rPr lang="en-US" sz="1600" dirty="0">
                          <a:effectLst/>
                          <a:latin typeface="Tahoma" panose="020B0604030504040204" pitchFamily="34" charset="0"/>
                          <a:ea typeface="Tahoma" panose="020B0604030504040204" pitchFamily="34" charset="0"/>
                          <a:cs typeface="Tahoma" panose="020B0604030504040204" pitchFamily="34" charset="0"/>
                        </a:rPr>
                        <a:t>2</a:t>
                      </a:r>
                    </a:p>
                    <a:p>
                      <a:pPr algn="just">
                        <a:lnSpc>
                          <a:spcPct val="107000"/>
                        </a:lnSpc>
                        <a:spcAft>
                          <a:spcPts val="0"/>
                        </a:spcAft>
                      </a:pPr>
                      <a:r>
                        <a:rPr lang="en-US" sz="1600" dirty="0">
                          <a:effectLst/>
                          <a:latin typeface="Tahoma" panose="020B0604030504040204" pitchFamily="34" charset="0"/>
                          <a:ea typeface="Tahoma" panose="020B0604030504040204" pitchFamily="34" charset="0"/>
                          <a:cs typeface="Tahoma" panose="020B0604030504040204" pitchFamily="34" charset="0"/>
                        </a:rPr>
                        <a:t> </a:t>
                      </a:r>
                    </a:p>
                    <a:p>
                      <a:pPr algn="ctr">
                        <a:lnSpc>
                          <a:spcPct val="107000"/>
                        </a:lnSpc>
                        <a:spcAft>
                          <a:spcPts val="0"/>
                        </a:spcAft>
                      </a:pPr>
                      <a:r>
                        <a:rPr lang="en-US" sz="1600" dirty="0">
                          <a:effectLst/>
                          <a:latin typeface="Tahoma" panose="020B0604030504040204" pitchFamily="34" charset="0"/>
                          <a:ea typeface="Tahoma" panose="020B0604030504040204" pitchFamily="34" charset="0"/>
                          <a:cs typeface="Tahoma" panose="020B0604030504040204" pitchFamily="34" charset="0"/>
                        </a:rPr>
                        <a:t>3</a:t>
                      </a:r>
                    </a:p>
                    <a:p>
                      <a:pPr algn="ctr">
                        <a:lnSpc>
                          <a:spcPct val="107000"/>
                        </a:lnSpc>
                        <a:spcAft>
                          <a:spcPts val="0"/>
                        </a:spcAft>
                      </a:pPr>
                      <a:r>
                        <a:rPr lang="en-US" sz="1600" dirty="0">
                          <a:effectLst/>
                          <a:latin typeface="Tahoma" panose="020B0604030504040204" pitchFamily="34" charset="0"/>
                          <a:ea typeface="Tahoma" panose="020B0604030504040204" pitchFamily="34" charset="0"/>
                          <a:cs typeface="Tahoma" panose="020B0604030504040204" pitchFamily="34" charset="0"/>
                        </a:rPr>
                        <a:t> </a:t>
                      </a:r>
                    </a:p>
                    <a:p>
                      <a:pPr algn="ctr">
                        <a:lnSpc>
                          <a:spcPct val="107000"/>
                        </a:lnSpc>
                        <a:spcAft>
                          <a:spcPts val="0"/>
                        </a:spcAft>
                      </a:pPr>
                      <a:r>
                        <a:rPr lang="en-US" sz="1600" dirty="0">
                          <a:effectLst/>
                          <a:latin typeface="Tahoma" panose="020B0604030504040204" pitchFamily="34" charset="0"/>
                          <a:ea typeface="Tahoma" panose="020B0604030504040204" pitchFamily="34" charset="0"/>
                          <a:cs typeface="Tahoma" panose="020B0604030504040204" pitchFamily="34" charset="0"/>
                        </a:rPr>
                        <a:t>4</a:t>
                      </a:r>
                    </a:p>
                    <a:p>
                      <a:pPr algn="just">
                        <a:lnSpc>
                          <a:spcPct val="107000"/>
                        </a:lnSpc>
                        <a:spcBef>
                          <a:spcPts val="600"/>
                        </a:spcBef>
                        <a:spcAft>
                          <a:spcPts val="0"/>
                        </a:spcAft>
                      </a:pPr>
                      <a:r>
                        <a:rPr lang="vi-VN" sz="1600" dirty="0">
                          <a:effectLst/>
                          <a:latin typeface="Tahoma" panose="020B0604030504040204" pitchFamily="34" charset="0"/>
                          <a:ea typeface="Tahoma" panose="020B0604030504040204" pitchFamily="34" charset="0"/>
                          <a:cs typeface="Tahoma" panose="020B0604030504040204" pitchFamily="34" charset="0"/>
                        </a:rPr>
                        <a:t> </a:t>
                      </a:r>
                      <a:endParaRPr lang="en-US" sz="16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lnSpc>
                          <a:spcPct val="107000"/>
                        </a:lnSpc>
                        <a:spcAft>
                          <a:spcPts val="0"/>
                        </a:spcAft>
                      </a:pPr>
                      <a:r>
                        <a:rPr lang="en-US" sz="1600" dirty="0">
                          <a:effectLst/>
                          <a:latin typeface="Tahoma" panose="020B0604030504040204" pitchFamily="34" charset="0"/>
                          <a:ea typeface="Tahoma" panose="020B0604030504040204" pitchFamily="34" charset="0"/>
                          <a:cs typeface="Tahoma" panose="020B0604030504040204" pitchFamily="34" charset="0"/>
                        </a:rPr>
                        <a:t>08/2018 –  09/2018</a:t>
                      </a:r>
                    </a:p>
                    <a:p>
                      <a:pPr algn="just">
                        <a:lnSpc>
                          <a:spcPct val="107000"/>
                        </a:lnSpc>
                        <a:spcAft>
                          <a:spcPts val="0"/>
                        </a:spcAft>
                      </a:pPr>
                      <a:r>
                        <a:rPr lang="en-US" sz="1600" dirty="0">
                          <a:effectLst/>
                          <a:latin typeface="Tahoma" panose="020B0604030504040204" pitchFamily="34" charset="0"/>
                          <a:ea typeface="Tahoma" panose="020B0604030504040204" pitchFamily="34" charset="0"/>
                          <a:cs typeface="Tahoma" panose="020B0604030504040204" pitchFamily="34" charset="0"/>
                        </a:rPr>
                        <a:t> </a:t>
                      </a:r>
                    </a:p>
                    <a:p>
                      <a:pPr algn="just">
                        <a:lnSpc>
                          <a:spcPct val="107000"/>
                        </a:lnSpc>
                        <a:spcAft>
                          <a:spcPts val="0"/>
                        </a:spcAft>
                      </a:pPr>
                      <a:r>
                        <a:rPr lang="en-US" sz="1600" dirty="0">
                          <a:effectLst/>
                          <a:latin typeface="Tahoma" panose="020B0604030504040204" pitchFamily="34" charset="0"/>
                          <a:ea typeface="Tahoma" panose="020B0604030504040204" pitchFamily="34" charset="0"/>
                          <a:cs typeface="Tahoma" panose="020B0604030504040204" pitchFamily="34" charset="0"/>
                        </a:rPr>
                        <a:t> </a:t>
                      </a:r>
                    </a:p>
                    <a:p>
                      <a:pPr algn="just">
                        <a:lnSpc>
                          <a:spcPct val="107000"/>
                        </a:lnSpc>
                        <a:spcAft>
                          <a:spcPts val="0"/>
                        </a:spcAft>
                      </a:pPr>
                      <a:r>
                        <a:rPr lang="en-US" sz="1600" dirty="0">
                          <a:effectLst/>
                          <a:latin typeface="Tahoma" panose="020B0604030504040204" pitchFamily="34" charset="0"/>
                          <a:ea typeface="Tahoma" panose="020B0604030504040204" pitchFamily="34" charset="0"/>
                          <a:cs typeface="Tahoma" panose="020B0604030504040204" pitchFamily="34" charset="0"/>
                        </a:rPr>
                        <a:t> </a:t>
                      </a:r>
                    </a:p>
                    <a:p>
                      <a:pPr algn="just">
                        <a:lnSpc>
                          <a:spcPct val="107000"/>
                        </a:lnSpc>
                        <a:spcAft>
                          <a:spcPts val="0"/>
                        </a:spcAft>
                      </a:pPr>
                      <a:r>
                        <a:rPr lang="en-US" sz="1600" dirty="0">
                          <a:effectLst/>
                          <a:latin typeface="Tahoma" panose="020B0604030504040204" pitchFamily="34" charset="0"/>
                          <a:ea typeface="Tahoma" panose="020B0604030504040204" pitchFamily="34" charset="0"/>
                          <a:cs typeface="Tahoma" panose="020B0604030504040204" pitchFamily="34" charset="0"/>
                        </a:rPr>
                        <a:t>10/2018 </a:t>
                      </a:r>
                    </a:p>
                    <a:p>
                      <a:pPr algn="just">
                        <a:lnSpc>
                          <a:spcPct val="107000"/>
                        </a:lnSpc>
                        <a:spcAft>
                          <a:spcPts val="0"/>
                        </a:spcAft>
                      </a:pPr>
                      <a:r>
                        <a:rPr lang="en-US" sz="1600" dirty="0">
                          <a:effectLst/>
                          <a:latin typeface="Tahoma" panose="020B0604030504040204" pitchFamily="34" charset="0"/>
                          <a:ea typeface="Tahoma" panose="020B0604030504040204" pitchFamily="34" charset="0"/>
                          <a:cs typeface="Tahoma" panose="020B0604030504040204" pitchFamily="34" charset="0"/>
                        </a:rPr>
                        <a:t> </a:t>
                      </a:r>
                    </a:p>
                    <a:p>
                      <a:pPr algn="just">
                        <a:lnSpc>
                          <a:spcPct val="107000"/>
                        </a:lnSpc>
                        <a:spcAft>
                          <a:spcPts val="0"/>
                        </a:spcAft>
                      </a:pPr>
                      <a:r>
                        <a:rPr lang="en-US" sz="1600" dirty="0">
                          <a:effectLst/>
                          <a:latin typeface="Tahoma" panose="020B0604030504040204" pitchFamily="34" charset="0"/>
                          <a:ea typeface="Tahoma" panose="020B0604030504040204" pitchFamily="34" charset="0"/>
                          <a:cs typeface="Tahoma" panose="020B0604030504040204" pitchFamily="34" charset="0"/>
                        </a:rPr>
                        <a:t>11/2018 –  01/2019</a:t>
                      </a:r>
                    </a:p>
                    <a:p>
                      <a:pPr algn="just">
                        <a:lnSpc>
                          <a:spcPct val="107000"/>
                        </a:lnSpc>
                        <a:spcAft>
                          <a:spcPts val="0"/>
                        </a:spcAft>
                      </a:pPr>
                      <a:r>
                        <a:rPr lang="en-US" sz="1600" dirty="0">
                          <a:effectLst/>
                          <a:latin typeface="Tahoma" panose="020B0604030504040204" pitchFamily="34" charset="0"/>
                          <a:ea typeface="Tahoma" panose="020B0604030504040204" pitchFamily="34" charset="0"/>
                          <a:cs typeface="Tahoma" panose="020B0604030504040204" pitchFamily="34" charset="0"/>
                        </a:rPr>
                        <a:t> </a:t>
                      </a:r>
                    </a:p>
                    <a:p>
                      <a:pPr algn="just">
                        <a:lnSpc>
                          <a:spcPct val="107000"/>
                        </a:lnSpc>
                        <a:spcAft>
                          <a:spcPts val="0"/>
                        </a:spcAft>
                      </a:pPr>
                      <a:r>
                        <a:rPr lang="en-US" sz="1600" dirty="0">
                          <a:effectLst/>
                          <a:latin typeface="Tahoma" panose="020B0604030504040204" pitchFamily="34" charset="0"/>
                          <a:ea typeface="Tahoma" panose="020B0604030504040204" pitchFamily="34" charset="0"/>
                          <a:cs typeface="Tahoma" panose="020B0604030504040204" pitchFamily="34" charset="0"/>
                        </a:rPr>
                        <a:t>02/2019 –  03/2019</a:t>
                      </a:r>
                    </a:p>
                    <a:p>
                      <a:pPr algn="just">
                        <a:lnSpc>
                          <a:spcPct val="107000"/>
                        </a:lnSpc>
                        <a:spcAft>
                          <a:spcPts val="0"/>
                        </a:spcAft>
                      </a:pPr>
                      <a:r>
                        <a:rPr lang="en-US" sz="1600" dirty="0">
                          <a:effectLst/>
                          <a:latin typeface="Tahoma" panose="020B0604030504040204" pitchFamily="34" charset="0"/>
                          <a:ea typeface="Tahoma" panose="020B0604030504040204" pitchFamily="34" charset="0"/>
                          <a:cs typeface="Tahoma" panose="020B0604030504040204" pitchFamily="34" charset="0"/>
                        </a:rPr>
                        <a:t>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lnSpc>
                          <a:spcPct val="107000"/>
                        </a:lnSpc>
                        <a:spcAft>
                          <a:spcPts val="0"/>
                        </a:spcAft>
                      </a:pPr>
                      <a:r>
                        <a:rPr lang="en-US" sz="1600" dirty="0">
                          <a:effectLst/>
                          <a:latin typeface="Tahoma" panose="020B0604030504040204" pitchFamily="34" charset="0"/>
                          <a:ea typeface="Tahoma" panose="020B0604030504040204" pitchFamily="34" charset="0"/>
                          <a:cs typeface="Tahoma" panose="020B0604030504040204" pitchFamily="34" charset="0"/>
                        </a:rPr>
                        <a:t>Đặt mua thiết bị</a:t>
                      </a:r>
                    </a:p>
                    <a:p>
                      <a:pPr algn="just">
                        <a:lnSpc>
                          <a:spcPct val="107000"/>
                        </a:lnSpc>
                        <a:spcAft>
                          <a:spcPts val="0"/>
                        </a:spcAft>
                      </a:pPr>
                      <a:r>
                        <a:rPr lang="en-US" sz="1600" dirty="0">
                          <a:effectLst/>
                          <a:latin typeface="Tahoma" panose="020B0604030504040204" pitchFamily="34" charset="0"/>
                          <a:ea typeface="Tahoma" panose="020B0604030504040204" pitchFamily="34" charset="0"/>
                          <a:cs typeface="Tahoma" panose="020B0604030504040204" pitchFamily="34" charset="0"/>
                        </a:rPr>
                        <a:t>Thiết kế sơ đồ nguyên lý hoạt động của máy</a:t>
                      </a:r>
                    </a:p>
                    <a:p>
                      <a:pPr algn="just">
                        <a:lnSpc>
                          <a:spcPct val="107000"/>
                        </a:lnSpc>
                        <a:spcAft>
                          <a:spcPts val="0"/>
                        </a:spcAft>
                      </a:pPr>
                      <a:r>
                        <a:rPr lang="en-US" sz="1600" dirty="0">
                          <a:effectLst/>
                          <a:latin typeface="Tahoma" panose="020B0604030504040204" pitchFamily="34" charset="0"/>
                          <a:ea typeface="Tahoma" panose="020B0604030504040204" pitchFamily="34" charset="0"/>
                          <a:cs typeface="Tahoma" panose="020B0604030504040204" pitchFamily="34" charset="0"/>
                        </a:rPr>
                        <a:t>  </a:t>
                      </a:r>
                    </a:p>
                    <a:p>
                      <a:pPr algn="just">
                        <a:lnSpc>
                          <a:spcPct val="107000"/>
                        </a:lnSpc>
                        <a:spcAft>
                          <a:spcPts val="0"/>
                        </a:spcAft>
                      </a:pPr>
                      <a:r>
                        <a:rPr lang="en-US" sz="1600" dirty="0">
                          <a:effectLst/>
                          <a:latin typeface="Tahoma" panose="020B0604030504040204" pitchFamily="34" charset="0"/>
                          <a:ea typeface="Tahoma" panose="020B0604030504040204" pitchFamily="34" charset="0"/>
                          <a:cs typeface="Tahoma" panose="020B0604030504040204" pitchFamily="34" charset="0"/>
                        </a:rPr>
                        <a:t>Tính toán và thiết kế thân máy</a:t>
                      </a:r>
                    </a:p>
                    <a:p>
                      <a:pPr algn="just">
                        <a:lnSpc>
                          <a:spcPct val="107000"/>
                        </a:lnSpc>
                        <a:spcAft>
                          <a:spcPts val="0"/>
                        </a:spcAft>
                      </a:pPr>
                      <a:r>
                        <a:rPr lang="en-US" sz="1600" dirty="0">
                          <a:effectLst/>
                          <a:latin typeface="Tahoma" panose="020B0604030504040204" pitchFamily="34" charset="0"/>
                          <a:ea typeface="Tahoma" panose="020B0604030504040204" pitchFamily="34" charset="0"/>
                          <a:cs typeface="Tahoma" panose="020B0604030504040204" pitchFamily="34" charset="0"/>
                        </a:rPr>
                        <a:t> </a:t>
                      </a:r>
                    </a:p>
                    <a:p>
                      <a:pPr algn="just">
                        <a:lnSpc>
                          <a:spcPct val="107000"/>
                        </a:lnSpc>
                        <a:spcAft>
                          <a:spcPts val="0"/>
                        </a:spcAft>
                      </a:pPr>
                      <a:r>
                        <a:rPr lang="en-US" sz="1600" dirty="0" smtClean="0">
                          <a:effectLst/>
                          <a:latin typeface="Tahoma" panose="020B0604030504040204" pitchFamily="34" charset="0"/>
                          <a:ea typeface="Tahoma" panose="020B0604030504040204" pitchFamily="34" charset="0"/>
                          <a:cs typeface="Tahoma" panose="020B0604030504040204" pitchFamily="34" charset="0"/>
                        </a:rPr>
                        <a:t>Gia </a:t>
                      </a:r>
                      <a:r>
                        <a:rPr lang="en-US" sz="1600" dirty="0">
                          <a:effectLst/>
                          <a:latin typeface="Tahoma" panose="020B0604030504040204" pitchFamily="34" charset="0"/>
                          <a:ea typeface="Tahoma" panose="020B0604030504040204" pitchFamily="34" charset="0"/>
                          <a:cs typeface="Tahoma" panose="020B0604030504040204" pitchFamily="34" charset="0"/>
                        </a:rPr>
                        <a:t>công</a:t>
                      </a:r>
                      <a:r>
                        <a:rPr lang="en-US" sz="1600" dirty="0" smtClean="0">
                          <a:effectLst/>
                          <a:latin typeface="Tahoma" panose="020B0604030504040204" pitchFamily="34" charset="0"/>
                          <a:ea typeface="Tahoma" panose="020B0604030504040204" pitchFamily="34" charset="0"/>
                          <a:cs typeface="Tahoma" panose="020B0604030504040204" pitchFamily="34" charset="0"/>
                        </a:rPr>
                        <a:t>, </a:t>
                      </a:r>
                      <a:r>
                        <a:rPr lang="en-US" sz="1600" dirty="0">
                          <a:effectLst/>
                          <a:latin typeface="Tahoma" panose="020B0604030504040204" pitchFamily="34" charset="0"/>
                          <a:ea typeface="Tahoma" panose="020B0604030504040204" pitchFamily="34" charset="0"/>
                          <a:cs typeface="Tahoma" panose="020B0604030504040204" pitchFamily="34" charset="0"/>
                        </a:rPr>
                        <a:t>lắp ráp các chi tiết thân máy</a:t>
                      </a:r>
                    </a:p>
                    <a:p>
                      <a:pPr algn="just">
                        <a:lnSpc>
                          <a:spcPct val="107000"/>
                        </a:lnSpc>
                        <a:spcAft>
                          <a:spcPts val="0"/>
                        </a:spcAft>
                      </a:pPr>
                      <a:r>
                        <a:rPr lang="en-US" sz="1600" dirty="0">
                          <a:effectLst/>
                          <a:latin typeface="Tahoma" panose="020B0604030504040204" pitchFamily="34" charset="0"/>
                          <a:ea typeface="Tahoma" panose="020B0604030504040204" pitchFamily="34" charset="0"/>
                          <a:cs typeface="Tahoma" panose="020B0604030504040204" pitchFamily="34" charset="0"/>
                        </a:rPr>
                        <a:t> </a:t>
                      </a:r>
                    </a:p>
                    <a:p>
                      <a:pPr algn="just">
                        <a:lnSpc>
                          <a:spcPct val="107000"/>
                        </a:lnSpc>
                        <a:spcAft>
                          <a:spcPts val="0"/>
                        </a:spcAft>
                      </a:pPr>
                      <a:r>
                        <a:rPr lang="en-US" sz="1600" dirty="0">
                          <a:effectLst/>
                          <a:latin typeface="Tahoma" panose="020B0604030504040204" pitchFamily="34" charset="0"/>
                          <a:ea typeface="Tahoma" panose="020B0604030504040204" pitchFamily="34" charset="0"/>
                          <a:cs typeface="Tahoma" panose="020B0604030504040204" pitchFamily="34" charset="0"/>
                        </a:rPr>
                        <a:t>Viết bài thực hành</a:t>
                      </a:r>
                    </a:p>
                    <a:p>
                      <a:pPr algn="just">
                        <a:lnSpc>
                          <a:spcPct val="107000"/>
                        </a:lnSpc>
                        <a:spcAft>
                          <a:spcPts val="0"/>
                        </a:spcAft>
                      </a:pPr>
                      <a:r>
                        <a:rPr lang="en-US" sz="1600" dirty="0">
                          <a:effectLst/>
                          <a:latin typeface="Tahoma" panose="020B0604030504040204" pitchFamily="34" charset="0"/>
                          <a:ea typeface="Tahoma" panose="020B0604030504040204" pitchFamily="34" charset="0"/>
                          <a:cs typeface="Tahoma" panose="020B0604030504040204" pitchFamily="34" charset="0"/>
                        </a:rPr>
                        <a:t>Viết báo cáo tổng kết</a:t>
                      </a:r>
                    </a:p>
                    <a:p>
                      <a:pPr algn="just">
                        <a:lnSpc>
                          <a:spcPct val="107000"/>
                        </a:lnSpc>
                        <a:spcAft>
                          <a:spcPts val="0"/>
                        </a:spcAft>
                      </a:pPr>
                      <a:r>
                        <a:rPr lang="en-US" sz="1600" dirty="0">
                          <a:effectLst/>
                          <a:latin typeface="Tahoma" panose="020B0604030504040204" pitchFamily="34" charset="0"/>
                          <a:ea typeface="Tahoma" panose="020B0604030504040204" pitchFamily="34" charset="0"/>
                          <a:cs typeface="Tahoma" panose="020B0604030504040204" pitchFamily="34" charset="0"/>
                        </a:rPr>
                        <a:t>Viết hướng dẫn sử dụng</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en-US" sz="1600" dirty="0">
                          <a:effectLst/>
                          <a:latin typeface="Tahoma" panose="020B0604030504040204" pitchFamily="34" charset="0"/>
                          <a:ea typeface="Tahoma" panose="020B0604030504040204" pitchFamily="34" charset="0"/>
                          <a:cs typeface="Tahoma" panose="020B0604030504040204" pitchFamily="34" charset="0"/>
                        </a:rPr>
                        <a:t>2 tháng</a:t>
                      </a:r>
                    </a:p>
                    <a:p>
                      <a:pPr algn="ctr">
                        <a:lnSpc>
                          <a:spcPct val="107000"/>
                        </a:lnSpc>
                        <a:spcAft>
                          <a:spcPts val="0"/>
                        </a:spcAft>
                      </a:pPr>
                      <a:r>
                        <a:rPr lang="en-US" sz="1600" dirty="0">
                          <a:effectLst/>
                          <a:latin typeface="Tahoma" panose="020B0604030504040204" pitchFamily="34" charset="0"/>
                          <a:ea typeface="Tahoma" panose="020B0604030504040204" pitchFamily="34" charset="0"/>
                          <a:cs typeface="Tahoma" panose="020B0604030504040204" pitchFamily="34" charset="0"/>
                        </a:rPr>
                        <a:t> </a:t>
                      </a:r>
                    </a:p>
                    <a:p>
                      <a:pPr algn="ctr">
                        <a:lnSpc>
                          <a:spcPct val="107000"/>
                        </a:lnSpc>
                        <a:spcAft>
                          <a:spcPts val="0"/>
                        </a:spcAft>
                      </a:pPr>
                      <a:r>
                        <a:rPr lang="en-US" sz="1600" dirty="0">
                          <a:effectLst/>
                          <a:latin typeface="Tahoma" panose="020B0604030504040204" pitchFamily="34" charset="0"/>
                          <a:ea typeface="Tahoma" panose="020B0604030504040204" pitchFamily="34" charset="0"/>
                          <a:cs typeface="Tahoma" panose="020B0604030504040204" pitchFamily="34" charset="0"/>
                        </a:rPr>
                        <a:t> </a:t>
                      </a:r>
                    </a:p>
                    <a:p>
                      <a:pPr algn="just">
                        <a:lnSpc>
                          <a:spcPct val="107000"/>
                        </a:lnSpc>
                        <a:spcAft>
                          <a:spcPts val="0"/>
                        </a:spcAft>
                      </a:pPr>
                      <a:r>
                        <a:rPr lang="en-US" sz="1600" dirty="0">
                          <a:effectLst/>
                          <a:latin typeface="Tahoma" panose="020B0604030504040204" pitchFamily="34" charset="0"/>
                          <a:ea typeface="Tahoma" panose="020B0604030504040204" pitchFamily="34" charset="0"/>
                          <a:cs typeface="Tahoma" panose="020B0604030504040204" pitchFamily="34" charset="0"/>
                        </a:rPr>
                        <a:t> </a:t>
                      </a:r>
                    </a:p>
                    <a:p>
                      <a:pPr algn="ctr">
                        <a:lnSpc>
                          <a:spcPct val="107000"/>
                        </a:lnSpc>
                        <a:spcAft>
                          <a:spcPts val="0"/>
                        </a:spcAft>
                      </a:pPr>
                      <a:r>
                        <a:rPr lang="en-US" sz="1600" dirty="0">
                          <a:effectLst/>
                          <a:latin typeface="Tahoma" panose="020B0604030504040204" pitchFamily="34" charset="0"/>
                          <a:ea typeface="Tahoma" panose="020B0604030504040204" pitchFamily="34" charset="0"/>
                          <a:cs typeface="Tahoma" panose="020B0604030504040204" pitchFamily="34" charset="0"/>
                        </a:rPr>
                        <a:t>1 tháng</a:t>
                      </a:r>
                    </a:p>
                    <a:p>
                      <a:pPr algn="just">
                        <a:lnSpc>
                          <a:spcPct val="107000"/>
                        </a:lnSpc>
                        <a:spcAft>
                          <a:spcPts val="0"/>
                        </a:spcAft>
                      </a:pPr>
                      <a:r>
                        <a:rPr lang="en-US" sz="1600" dirty="0">
                          <a:effectLst/>
                          <a:latin typeface="Tahoma" panose="020B0604030504040204" pitchFamily="34" charset="0"/>
                          <a:ea typeface="Tahoma" panose="020B0604030504040204" pitchFamily="34" charset="0"/>
                          <a:cs typeface="Tahoma" panose="020B0604030504040204" pitchFamily="34" charset="0"/>
                        </a:rPr>
                        <a:t> </a:t>
                      </a:r>
                    </a:p>
                    <a:p>
                      <a:pPr algn="ctr">
                        <a:lnSpc>
                          <a:spcPct val="107000"/>
                        </a:lnSpc>
                        <a:spcAft>
                          <a:spcPts val="0"/>
                        </a:spcAft>
                      </a:pPr>
                      <a:r>
                        <a:rPr lang="en-US" sz="1600" dirty="0">
                          <a:effectLst/>
                          <a:latin typeface="Tahoma" panose="020B0604030504040204" pitchFamily="34" charset="0"/>
                          <a:ea typeface="Tahoma" panose="020B0604030504040204" pitchFamily="34" charset="0"/>
                          <a:cs typeface="Tahoma" panose="020B0604030504040204" pitchFamily="34" charset="0"/>
                        </a:rPr>
                        <a:t>3 tháng</a:t>
                      </a:r>
                    </a:p>
                    <a:p>
                      <a:pPr algn="ctr">
                        <a:lnSpc>
                          <a:spcPct val="107000"/>
                        </a:lnSpc>
                        <a:spcAft>
                          <a:spcPts val="0"/>
                        </a:spcAft>
                      </a:pPr>
                      <a:r>
                        <a:rPr lang="en-US" sz="1600" dirty="0">
                          <a:effectLst/>
                          <a:latin typeface="Tahoma" panose="020B0604030504040204" pitchFamily="34" charset="0"/>
                          <a:ea typeface="Tahoma" panose="020B0604030504040204" pitchFamily="34" charset="0"/>
                          <a:cs typeface="Tahoma" panose="020B0604030504040204" pitchFamily="34" charset="0"/>
                        </a:rPr>
                        <a:t>  </a:t>
                      </a:r>
                    </a:p>
                    <a:p>
                      <a:pPr algn="ctr">
                        <a:lnSpc>
                          <a:spcPct val="107000"/>
                        </a:lnSpc>
                        <a:spcAft>
                          <a:spcPts val="0"/>
                        </a:spcAft>
                      </a:pPr>
                      <a:r>
                        <a:rPr lang="en-US" sz="1600" dirty="0">
                          <a:effectLst/>
                          <a:latin typeface="Tahoma" panose="020B0604030504040204" pitchFamily="34" charset="0"/>
                          <a:ea typeface="Tahoma" panose="020B0604030504040204" pitchFamily="34" charset="0"/>
                          <a:cs typeface="Tahoma" panose="020B0604030504040204" pitchFamily="34" charset="0"/>
                        </a:rPr>
                        <a:t>2 tháng</a:t>
                      </a:r>
                    </a:p>
                    <a:p>
                      <a:pPr algn="ctr">
                        <a:lnSpc>
                          <a:spcPct val="107000"/>
                        </a:lnSpc>
                        <a:spcAft>
                          <a:spcPts val="0"/>
                        </a:spcAft>
                      </a:pPr>
                      <a:r>
                        <a:rPr lang="en-US" sz="1600" dirty="0">
                          <a:effectLst/>
                          <a:latin typeface="Tahoma" panose="020B0604030504040204" pitchFamily="34" charset="0"/>
                          <a:ea typeface="Tahoma" panose="020B0604030504040204" pitchFamily="34" charset="0"/>
                          <a:cs typeface="Tahoma" panose="020B0604030504040204" pitchFamily="34" charset="0"/>
                        </a:rPr>
                        <a:t>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6880913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52800" y="1143000"/>
            <a:ext cx="6343403" cy="461665"/>
          </a:xfrm>
          <a:prstGeom prst="rect">
            <a:avLst/>
          </a:prstGeom>
        </p:spPr>
        <p:txBody>
          <a:bodyPr wrap="none">
            <a:spAutoFit/>
          </a:bodyPr>
          <a:lstStyle/>
          <a:p>
            <a:r>
              <a:rPr lang="en-US" sz="2400" b="1" dirty="0" smtClean="0">
                <a:solidFill>
                  <a:srgbClr val="0000CC"/>
                </a:solidFill>
                <a:latin typeface="Tahoma" panose="020B0604030504040204" pitchFamily="34" charset="0"/>
                <a:ea typeface="Tahoma" panose="020B0604030504040204" pitchFamily="34" charset="0"/>
                <a:cs typeface="Tahoma" panose="020B0604030504040204" pitchFamily="34" charset="0"/>
              </a:rPr>
              <a:t>Mô hình máy phay CNC dự kiến thi công</a:t>
            </a:r>
            <a:endParaRPr lang="en-US" sz="2400" dirty="0"/>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38200" y="1604665"/>
            <a:ext cx="3810000" cy="3810000"/>
          </a:xfrm>
          <a:prstGeom prst="rect">
            <a:avLst/>
          </a:prstGeom>
        </p:spPr>
      </p:pic>
      <p:sp>
        <p:nvSpPr>
          <p:cNvPr id="5" name="Rectangle 4"/>
          <p:cNvSpPr/>
          <p:nvPr/>
        </p:nvSpPr>
        <p:spPr>
          <a:xfrm>
            <a:off x="1645602" y="5432836"/>
            <a:ext cx="8024954" cy="923330"/>
          </a:xfrm>
          <a:prstGeom prst="rect">
            <a:avLst/>
          </a:prstGeom>
        </p:spPr>
        <p:txBody>
          <a:bodyPr wrap="none">
            <a:spAutoFit/>
          </a:bodyPr>
          <a:lstStyle/>
          <a:p>
            <a:pPr algn="just">
              <a:lnSpc>
                <a:spcPct val="150000"/>
              </a:lnSpc>
              <a:spcAft>
                <a:spcPts val="0"/>
              </a:spcAft>
            </a:pPr>
            <a:r>
              <a:rPr lang="en-US" dirty="0" smtClean="0">
                <a:latin typeface="Tahoma" panose="020B0604030504040204" pitchFamily="34" charset="0"/>
                <a:ea typeface="Tahoma" panose="020B0604030504040204" pitchFamily="34" charset="0"/>
                <a:cs typeface="Tahoma" panose="020B0604030504040204" pitchFamily="34" charset="0"/>
              </a:rPr>
              <a:t>- Khoảng cách di chuyển băng máy 300-400 mm</a:t>
            </a:r>
          </a:p>
          <a:p>
            <a:pPr algn="just">
              <a:lnSpc>
                <a:spcPct val="150000"/>
              </a:lnSpc>
              <a:spcAft>
                <a:spcPts val="0"/>
              </a:spcAft>
            </a:pPr>
            <a:r>
              <a:rPr lang="en-US" dirty="0" smtClean="0">
                <a:latin typeface="Tahoma" panose="020B0604030504040204" pitchFamily="34" charset="0"/>
                <a:ea typeface="Tahoma" panose="020B0604030504040204" pitchFamily="34" charset="0"/>
                <a:cs typeface="Tahoma" panose="020B0604030504040204" pitchFamily="34" charset="0"/>
              </a:rPr>
              <a:t>- Kích thước toàn bộ máy (Dài x Rộng x Cao): 1000mm X 1000mm X1700mm</a:t>
            </a:r>
            <a:endParaRPr lang="en-US" dirty="0">
              <a:latin typeface="Tahoma" panose="020B0604030504040204" pitchFamily="34" charset="0"/>
              <a:ea typeface="Tahoma" panose="020B0604030504040204" pitchFamily="34" charset="0"/>
              <a:cs typeface="Tahoma" panose="020B0604030504040204" pitchFamily="34" charset="0"/>
            </a:endParaRPr>
          </a:p>
        </p:txBody>
      </p:sp>
      <p:pic>
        <p:nvPicPr>
          <p:cNvPr id="7170" name="Picture 2" descr="Káº¿t quáº£ hÃ¬nh áº£nh cho cnc emco concep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595831" y="1924461"/>
            <a:ext cx="3508375" cy="35083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04882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90600" y="2743200"/>
            <a:ext cx="10134600" cy="861774"/>
          </a:xfrm>
          <a:prstGeom prst="rect">
            <a:avLst/>
          </a:prstGeom>
          <a:noFill/>
        </p:spPr>
        <p:txBody>
          <a:bodyPr wrap="square" rtlCol="0">
            <a:spAutoFit/>
          </a:bodyPr>
          <a:lstStyle/>
          <a:p>
            <a:pPr algn="ctr"/>
            <a:r>
              <a:rPr lang="en-US" sz="5000" i="1" dirty="0" smtClean="0">
                <a:latin typeface="Tahoma" panose="020B0604030504040204" pitchFamily="34" charset="0"/>
                <a:ea typeface="Tahoma" panose="020B0604030504040204" pitchFamily="34" charset="0"/>
                <a:cs typeface="Tahoma" panose="020B0604030504040204" pitchFamily="34" charset="0"/>
              </a:rPr>
              <a:t>Thank you for your attention</a:t>
            </a:r>
            <a:endParaRPr lang="en-US" sz="5000" i="1"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788159339"/>
      </p:ext>
    </p:extLst>
  </p:cSld>
  <p:clrMapOvr>
    <a:masterClrMapping/>
  </p:clrMapOvr>
</p:sld>
</file>

<file path=ppt/theme/theme1.xml><?xml version="1.0" encoding="utf-8"?>
<a:theme xmlns:a="http://schemas.openxmlformats.org/drawingml/2006/main" name="B0014">
  <a:themeElements>
    <a:clrScheme name="Custom 142">
      <a:dk1>
        <a:srgbClr val="0C0600"/>
      </a:dk1>
      <a:lt1>
        <a:srgbClr val="FFFFFF"/>
      </a:lt1>
      <a:dk2>
        <a:srgbClr val="03B0B9"/>
      </a:dk2>
      <a:lt2>
        <a:srgbClr val="7BDEFD"/>
      </a:lt2>
      <a:accent1>
        <a:srgbClr val="9CBCC4"/>
      </a:accent1>
      <a:accent2>
        <a:srgbClr val="DCE9EC"/>
      </a:accent2>
      <a:accent3>
        <a:srgbClr val="9AA5A8"/>
      </a:accent3>
      <a:accent4>
        <a:srgbClr val="005658"/>
      </a:accent4>
      <a:accent5>
        <a:srgbClr val="14CECE"/>
      </a:accent5>
      <a:accent6>
        <a:srgbClr val="ECF6F8"/>
      </a:accent6>
      <a:hlink>
        <a:srgbClr val="FF0000"/>
      </a:hlink>
      <a:folHlink>
        <a:srgbClr val="00515A"/>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B0015</Template>
  <TotalTime>1206</TotalTime>
  <Words>501</Words>
  <Application>Microsoft Office PowerPoint</Application>
  <PresentationFormat>Widescreen</PresentationFormat>
  <Paragraphs>88</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Calibri</vt:lpstr>
      <vt:lpstr>Tahoma</vt:lpstr>
      <vt:lpstr>Times New Roman</vt:lpstr>
      <vt:lpstr>B0014</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Cui Mia</dc:creator>
  <cp:lastModifiedBy>pc</cp:lastModifiedBy>
  <cp:revision>101</cp:revision>
  <dcterms:created xsi:type="dcterms:W3CDTF">2015-06-23T01:43:54Z</dcterms:created>
  <dcterms:modified xsi:type="dcterms:W3CDTF">2018-08-07T13:53:26Z</dcterms:modified>
</cp:coreProperties>
</file>